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9" r:id="rId39"/>
    <p:sldId id="293" r:id="rId40"/>
    <p:sldId id="294" r:id="rId41"/>
    <p:sldId id="295" r:id="rId42"/>
    <p:sldId id="296" r:id="rId43"/>
    <p:sldId id="297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30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5" r:id="rId79"/>
    <p:sldId id="336" r:id="rId80"/>
    <p:sldId id="333" r:id="rId81"/>
    <p:sldId id="334" r:id="rId82"/>
    <p:sldId id="337" r:id="rId83"/>
    <p:sldId id="338" r:id="rId84"/>
    <p:sldId id="339" r:id="rId85"/>
    <p:sldId id="340" r:id="rId86"/>
    <p:sldId id="341" r:id="rId87"/>
    <p:sldId id="343" r:id="rId88"/>
    <p:sldId id="344" r:id="rId89"/>
    <p:sldId id="345" r:id="rId90"/>
    <p:sldId id="342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1" r:id="rId116"/>
    <p:sldId id="370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81" r:id="rId125"/>
    <p:sldId id="379" r:id="rId126"/>
    <p:sldId id="380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1" r:id="rId166"/>
    <p:sldId id="420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5" r:id="rId178"/>
    <p:sldId id="432" r:id="rId179"/>
    <p:sldId id="433" r:id="rId180"/>
    <p:sldId id="434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CCF45A-B8A8-49A7-AAF0-F5F95E324F14}" v="1" dt="2023-08-06T15:02:40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6/11/relationships/changesInfo" Target="changesInfos/changesInfo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5/10/relationships/revisionInfo" Target="revisionInfo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青坡 劉" userId="cee650dd6ca192aa" providerId="LiveId" clId="{8CCCF45A-B8A8-49A7-AAF0-F5F95E324F14}"/>
    <pc:docChg chg="modSld">
      <pc:chgData name="青坡 劉" userId="cee650dd6ca192aa" providerId="LiveId" clId="{8CCCF45A-B8A8-49A7-AAF0-F5F95E324F14}" dt="2023-08-06T17:41:09.316" v="50" actId="22"/>
      <pc:docMkLst>
        <pc:docMk/>
      </pc:docMkLst>
      <pc:sldChg chg="addSp modSp mod">
        <pc:chgData name="青坡 劉" userId="cee650dd6ca192aa" providerId="LiveId" clId="{8CCCF45A-B8A8-49A7-AAF0-F5F95E324F14}" dt="2023-08-06T15:35:59.473" v="43" actId="1076"/>
        <pc:sldMkLst>
          <pc:docMk/>
          <pc:sldMk cId="3015463398" sldId="424"/>
        </pc:sldMkLst>
        <pc:spChg chg="add mod">
          <ac:chgData name="青坡 劉" userId="cee650dd6ca192aa" providerId="LiveId" clId="{8CCCF45A-B8A8-49A7-AAF0-F5F95E324F14}" dt="2023-08-06T15:03:24.784" v="40" actId="1076"/>
          <ac:spMkLst>
            <pc:docMk/>
            <pc:sldMk cId="3015463398" sldId="424"/>
            <ac:spMk id="2" creationId="{0CFC3400-6F0E-476E-9739-FF60FFABC140}"/>
          </ac:spMkLst>
        </pc:spChg>
        <pc:picChg chg="add mod">
          <ac:chgData name="青坡 劉" userId="cee650dd6ca192aa" providerId="LiveId" clId="{8CCCF45A-B8A8-49A7-AAF0-F5F95E324F14}" dt="2023-08-06T15:35:59.473" v="43" actId="1076"/>
          <ac:picMkLst>
            <pc:docMk/>
            <pc:sldMk cId="3015463398" sldId="424"/>
            <ac:picMk id="4" creationId="{3231CA08-941F-4D31-9116-5801E5A9F2BA}"/>
          </ac:picMkLst>
        </pc:picChg>
      </pc:sldChg>
      <pc:sldChg chg="addSp mod">
        <pc:chgData name="青坡 劉" userId="cee650dd6ca192aa" providerId="LiveId" clId="{8CCCF45A-B8A8-49A7-AAF0-F5F95E324F14}" dt="2023-08-06T17:11:49.381" v="44" actId="22"/>
        <pc:sldMkLst>
          <pc:docMk/>
          <pc:sldMk cId="768577485" sldId="425"/>
        </pc:sldMkLst>
        <pc:picChg chg="add">
          <ac:chgData name="青坡 劉" userId="cee650dd6ca192aa" providerId="LiveId" clId="{8CCCF45A-B8A8-49A7-AAF0-F5F95E324F14}" dt="2023-08-06T17:11:49.381" v="44" actId="22"/>
          <ac:picMkLst>
            <pc:docMk/>
            <pc:sldMk cId="768577485" sldId="425"/>
            <ac:picMk id="3" creationId="{EFD30080-E2FA-41EC-A436-D5DAE8CFC50E}"/>
          </ac:picMkLst>
        </pc:picChg>
      </pc:sldChg>
      <pc:sldChg chg="addSp mod">
        <pc:chgData name="青坡 劉" userId="cee650dd6ca192aa" providerId="LiveId" clId="{8CCCF45A-B8A8-49A7-AAF0-F5F95E324F14}" dt="2023-08-06T17:37:55.903" v="45" actId="22"/>
        <pc:sldMkLst>
          <pc:docMk/>
          <pc:sldMk cId="1610214740" sldId="426"/>
        </pc:sldMkLst>
        <pc:picChg chg="add">
          <ac:chgData name="青坡 劉" userId="cee650dd6ca192aa" providerId="LiveId" clId="{8CCCF45A-B8A8-49A7-AAF0-F5F95E324F14}" dt="2023-08-06T17:37:55.903" v="45" actId="22"/>
          <ac:picMkLst>
            <pc:docMk/>
            <pc:sldMk cId="1610214740" sldId="426"/>
            <ac:picMk id="3" creationId="{14BD8AD1-21B5-4EEA-9ED3-FA5DF7F0249E}"/>
          </ac:picMkLst>
        </pc:picChg>
      </pc:sldChg>
      <pc:sldChg chg="addSp mod">
        <pc:chgData name="青坡 劉" userId="cee650dd6ca192aa" providerId="LiveId" clId="{8CCCF45A-B8A8-49A7-AAF0-F5F95E324F14}" dt="2023-08-06T17:38:15.575" v="47" actId="22"/>
        <pc:sldMkLst>
          <pc:docMk/>
          <pc:sldMk cId="1761539965" sldId="427"/>
        </pc:sldMkLst>
        <pc:picChg chg="add">
          <ac:chgData name="青坡 劉" userId="cee650dd6ca192aa" providerId="LiveId" clId="{8CCCF45A-B8A8-49A7-AAF0-F5F95E324F14}" dt="2023-08-06T17:38:15.454" v="46" actId="22"/>
          <ac:picMkLst>
            <pc:docMk/>
            <pc:sldMk cId="1761539965" sldId="427"/>
            <ac:picMk id="3" creationId="{951B0857-39C2-47AA-9C5F-88E867BF72CA}"/>
          </ac:picMkLst>
        </pc:picChg>
        <pc:picChg chg="add">
          <ac:chgData name="青坡 劉" userId="cee650dd6ca192aa" providerId="LiveId" clId="{8CCCF45A-B8A8-49A7-AAF0-F5F95E324F14}" dt="2023-08-06T17:38:15.575" v="47" actId="22"/>
          <ac:picMkLst>
            <pc:docMk/>
            <pc:sldMk cId="1761539965" sldId="427"/>
            <ac:picMk id="5" creationId="{85A5580E-001F-4C7B-B91B-2FAF5F612678}"/>
          </ac:picMkLst>
        </pc:picChg>
      </pc:sldChg>
      <pc:sldChg chg="addSp mod">
        <pc:chgData name="青坡 劉" userId="cee650dd6ca192aa" providerId="LiveId" clId="{8CCCF45A-B8A8-49A7-AAF0-F5F95E324F14}" dt="2023-08-06T17:38:39.999" v="48" actId="22"/>
        <pc:sldMkLst>
          <pc:docMk/>
          <pc:sldMk cId="1770284184" sldId="428"/>
        </pc:sldMkLst>
        <pc:picChg chg="add">
          <ac:chgData name="青坡 劉" userId="cee650dd6ca192aa" providerId="LiveId" clId="{8CCCF45A-B8A8-49A7-AAF0-F5F95E324F14}" dt="2023-08-06T17:38:39.999" v="48" actId="22"/>
          <ac:picMkLst>
            <pc:docMk/>
            <pc:sldMk cId="1770284184" sldId="428"/>
            <ac:picMk id="3" creationId="{1BC69191-1A12-43C5-9EB9-4AA3BF665F2D}"/>
          </ac:picMkLst>
        </pc:picChg>
      </pc:sldChg>
      <pc:sldChg chg="addSp mod">
        <pc:chgData name="青坡 劉" userId="cee650dd6ca192aa" providerId="LiveId" clId="{8CCCF45A-B8A8-49A7-AAF0-F5F95E324F14}" dt="2023-08-06T17:39:04.104" v="49" actId="22"/>
        <pc:sldMkLst>
          <pc:docMk/>
          <pc:sldMk cId="2944901647" sldId="429"/>
        </pc:sldMkLst>
        <pc:picChg chg="add">
          <ac:chgData name="青坡 劉" userId="cee650dd6ca192aa" providerId="LiveId" clId="{8CCCF45A-B8A8-49A7-AAF0-F5F95E324F14}" dt="2023-08-06T17:39:04.104" v="49" actId="22"/>
          <ac:picMkLst>
            <pc:docMk/>
            <pc:sldMk cId="2944901647" sldId="429"/>
            <ac:picMk id="3" creationId="{9CD8E07F-2F9E-4451-BB37-CD2B6E39408A}"/>
          </ac:picMkLst>
        </pc:picChg>
      </pc:sldChg>
      <pc:sldChg chg="addSp mod">
        <pc:chgData name="青坡 劉" userId="cee650dd6ca192aa" providerId="LiveId" clId="{8CCCF45A-B8A8-49A7-AAF0-F5F95E324F14}" dt="2023-08-06T17:41:09.316" v="50" actId="22"/>
        <pc:sldMkLst>
          <pc:docMk/>
          <pc:sldMk cId="4264374514" sldId="430"/>
        </pc:sldMkLst>
        <pc:picChg chg="add">
          <ac:chgData name="青坡 劉" userId="cee650dd6ca192aa" providerId="LiveId" clId="{8CCCF45A-B8A8-49A7-AAF0-F5F95E324F14}" dt="2023-08-06T17:41:09.316" v="50" actId="22"/>
          <ac:picMkLst>
            <pc:docMk/>
            <pc:sldMk cId="4264374514" sldId="430"/>
            <ac:picMk id="3" creationId="{5C91F366-9260-4F95-ACD3-03FB6A1583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053B7-6731-E0DA-A05D-13C783CFB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1AFB19B-1DC9-B39A-B3D8-066CB3E1CD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538BBE-1E39-76A1-8DFC-A9385307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3DCB80-62B7-B612-4D22-78DEF980A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AF2807-5F02-2CD3-6712-A2B175B3E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39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AB6F59-EAD8-F2BF-26AC-B0FD64F9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AC5698-2E34-5131-6672-74D330FED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0F57CF-0732-A4ED-B062-81ECD46A3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0A7595-07FC-C765-D74E-82A5DD0A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044174-C952-7D02-FFFA-A2A111DD1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746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B73DCB-FB21-6BAF-E655-3F15A8CA8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7D6BDD7-4F6A-9B26-C7EB-84B9A9AE2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2BF7C5-3AE1-C81D-09E5-57862674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18A677-B9DF-7419-A0AC-B3AEBCA2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CEBA3A-9C6D-04EE-C94E-DDDEB773E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046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DCD3E9-138E-2E1E-38F8-C453CAD7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45085B-F7A2-8F4F-A9B8-D6A918C5A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2BAF86-9E99-B020-166E-A7F7D5C9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232B10-CE94-CD63-24BF-0C995A3D0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5545FD-1A0C-6E60-4D4C-485ECA21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15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FAA0A1-FE15-AFC6-D3C8-31BAE5B1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9AF694-ADED-B4F8-ED2C-B4426A7B9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B2DA58-29F3-EBEC-7DF1-4625207B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8CEAA8-1713-47E7-58D1-FA1E77283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8E400C-FF1F-4280-7578-4E3CD08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71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7B467-7489-E001-5570-7673C252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D8EC9-EA7E-E56C-82A6-6DF781CCD6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801A6A-92DA-E7DD-55CD-310CECBCE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AC64F11-ADC1-F948-78C4-0DABC203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4EA05C-0559-F7AE-3D6F-10A3F37E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1CEED06-D054-6E65-4943-407495F6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4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BB9D3-E3D5-EFB3-2A8A-A8662C88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BC3774-CB29-EA19-3E21-AA5A9DF92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C1232C-1D2E-140D-36DB-1DFAD1621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50E95EF-2FBC-4EB0-5309-4D5989934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6B1767C-4CB0-2EA9-EBB3-C35913E886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1D23BE7-F102-66E8-2449-4A9D9644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C12B40A-6CFB-E58F-5463-B056F2FCE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C5F1F89-103C-B2E9-706E-B58353A6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934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78D44D-66A5-1000-4950-6D6E9AC5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0E72D66-1043-57F8-5E98-D5494425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FCB9E5-5D45-3E0D-CFA3-04BDD0A3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1DD52B-9091-ED2C-2BAE-6105820A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3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B2F99D2-1036-C31B-C84D-DA065D19D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C467B8B-E30F-B32F-844A-B224ECDB4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6AE73F-AF3A-BA5C-C3DF-84433BE9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35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BDAA1-75A1-FE3F-7E88-4B9B0AA1C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8E7A4-A25C-9149-EC13-1DD89EB0F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1A6B1A-E7C6-80BC-F49E-02C54DFDE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692613-1786-83A6-4739-74F184306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BA1CD91-C451-16A1-0D1A-618DE098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1A6D52-600A-7B73-DABF-2546C35E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13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FC8AD-AFF0-8361-4E74-651E87619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5B734D-6263-C365-C097-FC1BC5EEB7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8E09272-FF0C-C0ED-0149-7942569C5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0D7D4A-415A-B11E-9BE1-C168C62B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2F6456-5200-1174-A4BA-A97648F73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EDF82A-2BA7-8916-B8F7-3662B37F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46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0D2113-AC07-C434-5443-1CB20A17C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A2C4BD-8D98-CD14-31FE-E0CC51CC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2111E-229E-FDF8-C06B-C97314ACF4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6D244-94AB-4570-ABD7-35860091A89F}" type="datetimeFigureOut">
              <a:rPr lang="zh-TW" altLang="en-US" smtClean="0"/>
              <a:t>2023/8/15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55672E-6D35-D20D-522D-F622A812B8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409122-F142-0835-0B41-ED081366B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52FB-B586-4F3A-A1AC-84B2880FAE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1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myapollo.com.tw/blog/django-jinja2/#%e8%a8%ad%e5%ae%9a-settingspy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4.2/topics/templates/#django.template.backends.jinja2.Jinja2" TargetMode="External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xiaohaodeboke/p/12559239.html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usernames/python/count/" TargetMode="External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4.2/topics/auth/customizing/" TargetMode="External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AEDBDF2-B88B-445C-52D1-33B4E6F0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404812"/>
            <a:ext cx="78105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8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76CDF5E-36F2-51D0-EA9F-CA9258BF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473075"/>
            <a:ext cx="92202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107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132B09-5468-9561-6ABF-B118F6A2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576262"/>
            <a:ext cx="7229475" cy="12668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14BF85-F051-9291-0CE0-39096433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162" y="1843087"/>
            <a:ext cx="6048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229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C557B2-5D65-C3FF-562D-62414607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490537"/>
            <a:ext cx="9896475" cy="25431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7E57E53-9C85-DEA8-4208-8F901FB6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6" y="3429000"/>
            <a:ext cx="2676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39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689DD1-6BA3-6512-128C-14D3DC581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3" y="376238"/>
            <a:ext cx="8339138" cy="49357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0A2E7F8-BFBA-17F8-0349-84386991E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5311960"/>
            <a:ext cx="5567362" cy="14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019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2ECB05-A12D-27AE-6D94-74A69743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14312"/>
            <a:ext cx="57340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09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A44257-54CB-C3C9-9088-6A47D4621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523875"/>
            <a:ext cx="9858375" cy="25336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E840AF-0506-A051-7645-A9EB08FF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3429000"/>
            <a:ext cx="88392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240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D0FB42-97E3-3A12-BD75-742E673A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538162"/>
            <a:ext cx="8553450" cy="6381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69E107F-89E3-EBF9-A286-655709BA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276350"/>
            <a:ext cx="6638925" cy="545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01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95EB23-C9FB-07B0-535C-10BFDB88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257175"/>
            <a:ext cx="5362575" cy="1162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BBCEC7F-4E4B-7CFC-F849-5CE41017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1690687"/>
            <a:ext cx="2600325" cy="5048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60F658A-3FFA-C9F0-1340-410A32C60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4009" y="1690687"/>
            <a:ext cx="6793866" cy="514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4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2C95B07-6212-FF41-302F-EBD6448B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14375"/>
            <a:ext cx="11049000" cy="54292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AAD17F9-B2ED-2B91-BAD6-969B86588AB3}"/>
              </a:ext>
            </a:extLst>
          </p:cNvPr>
          <p:cNvSpPr txBox="1"/>
          <p:nvPr/>
        </p:nvSpPr>
        <p:spPr>
          <a:xfrm>
            <a:off x="742950" y="152400"/>
            <a:ext cx="574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繼承模板一定要寫在最上面</a:t>
            </a:r>
          </a:p>
        </p:txBody>
      </p:sp>
    </p:spTree>
    <p:extLst>
      <p:ext uri="{BB962C8B-B14F-4D97-AF65-F5344CB8AC3E}">
        <p14:creationId xmlns:p14="http://schemas.microsoft.com/office/powerpoint/2010/main" val="39379061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59F3220-ED67-D744-9195-D80E480A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33475"/>
            <a:ext cx="110775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7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AA2F5E-14BE-38BC-5190-7CE5A808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47" y="0"/>
            <a:ext cx="10223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9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2623C4-1581-E47A-A7C3-AE35AB56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544512"/>
            <a:ext cx="9182100" cy="16287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0F6308F-5E7E-939E-17D5-1FA5C957C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2473325"/>
            <a:ext cx="98583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2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B33592-C5B8-8BB6-E00D-634678C8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400050"/>
            <a:ext cx="107823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00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656881-14DE-D8FD-79C0-F55038E2A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333375"/>
            <a:ext cx="50101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672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83218AD-EBF1-9081-E7A2-7F3E76E0620C}"/>
              </a:ext>
            </a:extLst>
          </p:cNvPr>
          <p:cNvSpPr txBox="1"/>
          <p:nvPr/>
        </p:nvSpPr>
        <p:spPr>
          <a:xfrm>
            <a:off x="352425" y="3296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https://myapollo.com.tw/blog/django-jinja2/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311961-0B52-52C0-1192-FAC142DD5A1A}"/>
              </a:ext>
            </a:extLst>
          </p:cNvPr>
          <p:cNvSpPr txBox="1"/>
          <p:nvPr/>
        </p:nvSpPr>
        <p:spPr>
          <a:xfrm>
            <a:off x="352425" y="10250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pip install Jinja2</a:t>
            </a:r>
            <a:endParaRPr lang="zh-TW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0E97C87-E75F-F4F6-9EAF-B751DA6BF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1720334"/>
            <a:ext cx="12192000" cy="457200"/>
          </a:xfrm>
          <a:prstGeom prst="rect">
            <a:avLst/>
          </a:prstGeom>
          <a:solidFill>
            <a:srgbClr val="FBF7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1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設定 settings.py </a:t>
            </a:r>
            <a:r>
              <a:rPr kumimoji="0" lang="zh-TW" altLang="zh-TW" sz="900" b="1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  <a:hlinkClick r:id="rId2"/>
              </a:rPr>
              <a:t>#</a:t>
            </a:r>
            <a:endParaRPr kumimoji="0" lang="zh-TW" altLang="zh-TW" sz="900" b="1" i="0" u="none" strike="noStrike" cap="none" normalizeH="0" baseline="0">
              <a:ln>
                <a:noFill/>
              </a:ln>
              <a:solidFill>
                <a:srgbClr val="1D2D35"/>
              </a:solidFill>
              <a:effectLst/>
              <a:latin typeface="Arial" panose="020B0604020202020204" pitchFamily="34" charset="0"/>
              <a:ea typeface="Jos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Django 整合 Jinja2 的主要步驟就是修改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settings.py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中的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TEMPLATES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設定即可，例如：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785467-F2A4-C756-0446-13984B94C5F3}"/>
              </a:ext>
            </a:extLst>
          </p:cNvPr>
          <p:cNvSpPr txBox="1"/>
          <p:nvPr/>
        </p:nvSpPr>
        <p:spPr>
          <a:xfrm>
            <a:off x="352425" y="2598687"/>
            <a:ext cx="2590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888888"/>
                </a:solidFill>
                <a:effectLst/>
                <a:latin typeface="sfmono-regular"/>
              </a:rPr>
              <a:t># settings.py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 TEMPLATES = [ {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'BACKEND'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: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'django.template.backends.jinja2.Jinja2'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,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'DIRS'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: [ </a:t>
            </a:r>
            <a:r>
              <a:rPr lang="en-US" altLang="zh-TW" b="0" i="0" dirty="0" err="1">
                <a:solidFill>
                  <a:srgbClr val="1D2D35"/>
                </a:solidFill>
                <a:effectLst/>
                <a:latin typeface="sfmono-regular"/>
              </a:rPr>
              <a:t>os.path.join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(BASE_DIR,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</a:t>
            </a:r>
            <a:r>
              <a:rPr lang="en-US" altLang="zh-TW" b="0" i="0" dirty="0" err="1">
                <a:solidFill>
                  <a:srgbClr val="D32E9D"/>
                </a:solidFill>
                <a:effectLst/>
                <a:latin typeface="sfmono-regular"/>
              </a:rPr>
              <a:t>your_path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,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'templates'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), ],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'APP_DIRS'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: True,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'OPTIONS'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: { 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</a:t>
            </a:r>
            <a:r>
              <a:rPr lang="en-US" altLang="zh-TW" b="0" i="0" dirty="0" err="1">
                <a:solidFill>
                  <a:srgbClr val="D32E9D"/>
                </a:solidFill>
                <a:effectLst/>
                <a:latin typeface="sfmono-regular"/>
              </a:rPr>
              <a:t>autoescape</a:t>
            </a:r>
            <a:r>
              <a:rPr lang="en-US" altLang="zh-TW" b="0" i="0" dirty="0">
                <a:solidFill>
                  <a:srgbClr val="D32E9D"/>
                </a:solidFill>
                <a:effectLst/>
                <a:latin typeface="sfmono-regular"/>
              </a:rPr>
              <a:t>'</a:t>
            </a:r>
            <a:r>
              <a:rPr lang="en-US" altLang="zh-TW" b="0" i="0" dirty="0">
                <a:solidFill>
                  <a:srgbClr val="1D2D35"/>
                </a:solidFill>
                <a:effectLst/>
                <a:latin typeface="sfmono-regular"/>
              </a:rPr>
              <a:t>: True, } }, ]</a:t>
            </a:r>
            <a:endParaRPr lang="zh-TW" alt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DC37316-69CE-649A-80C6-8CD43CF49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" y="5451098"/>
            <a:ext cx="9801225" cy="1077218"/>
          </a:xfrm>
          <a:prstGeom prst="rect">
            <a:avLst/>
          </a:prstGeom>
          <a:solidFill>
            <a:srgbClr val="FBF7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上方的設定代表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os.path.join(BASE_DIR, 'your_path', 'templates')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中可以存放 jinja2 的樣版之外，各個 app 底下的 templates 資料夾也可以存放 jinja2 的樣版(如果要固定只有一個地方可以存放樣版的話可以把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APP_DIRS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改為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False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) 。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然後最重要的是 jinja2 目前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autoescape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設定是關閉的，為了避免 XSS 攻擊，建議在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OPTIONS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中加入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'autoescape': True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，將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 Unicode MS"/>
                <a:ea typeface="sfmono-regular"/>
              </a:rPr>
              <a:t>autoescape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ea typeface="Jost"/>
              </a:rPr>
              <a:t> </a:t>
            </a:r>
            <a:r>
              <a:rPr kumimoji="0" lang="zh-TW" altLang="zh-TW" sz="1600" b="0" i="0" u="none" strike="noStrike" cap="none" normalizeH="0" baseline="0">
                <a:ln>
                  <a:noFill/>
                </a:ln>
                <a:solidFill>
                  <a:srgbClr val="1D2D35"/>
                </a:solidFill>
                <a:effectLst/>
                <a:latin typeface="Arial" panose="020B0604020202020204" pitchFamily="34" charset="0"/>
                <a:ea typeface="Jost"/>
              </a:rPr>
              <a:t>功能打開增加安全性。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4334F12-BD17-841D-D2B3-F695CE4E511B}"/>
              </a:ext>
            </a:extLst>
          </p:cNvPr>
          <p:cNvSpPr txBox="1"/>
          <p:nvPr/>
        </p:nvSpPr>
        <p:spPr>
          <a:xfrm>
            <a:off x="352425" y="724926"/>
            <a:ext cx="6272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https://docs.djangoproject.com/en/4.2/topics/templates/</a:t>
            </a:r>
          </a:p>
        </p:txBody>
      </p:sp>
    </p:spTree>
    <p:extLst>
      <p:ext uri="{BB962C8B-B14F-4D97-AF65-F5344CB8AC3E}">
        <p14:creationId xmlns:p14="http://schemas.microsoft.com/office/powerpoint/2010/main" val="31803903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E56596-9B0C-72E7-3FD2-591352AE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266700"/>
            <a:ext cx="84677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40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AD2BB7-C3CC-91EE-8FED-38723334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85737"/>
            <a:ext cx="7915275" cy="221932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F58FD78-A993-E846-EF59-CFC70D212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8362" y="2607439"/>
            <a:ext cx="1330166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Fira Mono" panose="020F0502020204030204" pitchFamily="49" charset="0"/>
                <a:hlinkClick r:id="rId3" tooltip="django.template.backends.jinja2.Jinja2"/>
              </a:rPr>
              <a:t>django.template.backends.jinja2.Jinja2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5583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5C7170-A0B7-8CD4-8D24-CC3226BD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66687"/>
            <a:ext cx="81629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454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3D1842-45F8-DED7-6493-809AA239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951816"/>
            <a:ext cx="11249025" cy="574688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D33D3BC-B869-FFF7-2E68-363A0844A0A2}"/>
              </a:ext>
            </a:extLst>
          </p:cNvPr>
          <p:cNvSpPr txBox="1"/>
          <p:nvPr/>
        </p:nvSpPr>
        <p:spPr>
          <a:xfrm>
            <a:off x="323850" y="3054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https://docs.djangoproject.com/en/4.2/topics/templates/#django.template.backends.jinja2.Jinja2</a:t>
            </a:r>
          </a:p>
        </p:txBody>
      </p:sp>
    </p:spTree>
    <p:extLst>
      <p:ext uri="{BB962C8B-B14F-4D97-AF65-F5344CB8AC3E}">
        <p14:creationId xmlns:p14="http://schemas.microsoft.com/office/powerpoint/2010/main" val="31457473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C4609EA7-C13D-F5B2-53AB-48843006C79E}"/>
              </a:ext>
            </a:extLst>
          </p:cNvPr>
          <p:cNvSpPr txBox="1"/>
          <p:nvPr/>
        </p:nvSpPr>
        <p:spPr>
          <a:xfrm>
            <a:off x="635000" y="390436"/>
            <a:ext cx="10007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i="0" u="none" strike="noStrike" dirty="0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使用</a:t>
            </a:r>
            <a:r>
              <a:rPr lang="en-US" altLang="zh-TW" sz="2400" i="0" u="none" strike="noStrike" dirty="0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jinjia2</a:t>
            </a:r>
            <a:r>
              <a:rPr lang="zh-TW" altLang="en-US" sz="2400" i="0" u="none" strike="noStrike" dirty="0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时报错 </a:t>
            </a:r>
            <a:r>
              <a:rPr lang="en-US" altLang="zh-TW" sz="2400" i="0" u="none" strike="noStrike" dirty="0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(admin.E403) A ‘</a:t>
            </a:r>
            <a:r>
              <a:rPr lang="en-US" altLang="zh-TW" sz="2400" i="0" u="none" strike="noStrike" dirty="0" err="1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django.template.backends.django.DjangoTemplates</a:t>
            </a:r>
            <a:r>
              <a:rPr lang="en-US" altLang="zh-TW" sz="2400" i="0" u="none" strike="noStrike" dirty="0">
                <a:effectLst/>
                <a:latin typeface="PingFang S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’ instance must be configured in TEMPLATES in order to use the admin application.</a:t>
            </a:r>
            <a:endParaRPr lang="en-US" altLang="zh-TW" sz="2400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30031526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9766A6-D1C2-96EC-3CB8-A7CFF23B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37" y="311150"/>
            <a:ext cx="5783263" cy="31068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457D77-8430-2A34-3B85-1291A2F1F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3417983"/>
            <a:ext cx="5783262" cy="33127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DDA37A5-7956-E0FA-9F5E-F861F13A4CC9}"/>
              </a:ext>
            </a:extLst>
          </p:cNvPr>
          <p:cNvSpPr txBox="1"/>
          <p:nvPr/>
        </p:nvSpPr>
        <p:spPr>
          <a:xfrm>
            <a:off x="6464300" y="2101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https://www.cnblogs.com/xiaohaodeboke/p/12559239.html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DB7CB94-05C7-47D0-0560-00636DF1F506}"/>
              </a:ext>
            </a:extLst>
          </p:cNvPr>
          <p:cNvSpPr txBox="1"/>
          <p:nvPr/>
        </p:nvSpPr>
        <p:spPr>
          <a:xfrm>
            <a:off x="6721475" y="3244334"/>
            <a:ext cx="628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PingFang SC"/>
              </a:rPr>
              <a:t>一定要把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PingFang SC"/>
              </a:rPr>
              <a:t>jinja2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PingFang SC"/>
              </a:rPr>
              <a:t>引擎放在前面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FE96E20-9016-C614-AAEC-4C0A2C6968B2}"/>
              </a:ext>
            </a:extLst>
          </p:cNvPr>
          <p:cNvSpPr txBox="1"/>
          <p:nvPr/>
        </p:nvSpPr>
        <p:spPr>
          <a:xfrm>
            <a:off x="6464300" y="4527034"/>
            <a:ext cx="65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https://jinja.palletsprojects.com/en/3.1.x/</a:t>
            </a:r>
          </a:p>
        </p:txBody>
      </p:sp>
    </p:spTree>
    <p:extLst>
      <p:ext uri="{BB962C8B-B14F-4D97-AF65-F5344CB8AC3E}">
        <p14:creationId xmlns:p14="http://schemas.microsoft.com/office/powerpoint/2010/main" val="1107712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636DD6C-3D11-0109-728C-93B08064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985837"/>
            <a:ext cx="104108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40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51CA16-2BA8-EC91-A91E-FF2C56CD3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881062"/>
            <a:ext cx="74390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013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A515F0-C7FA-C536-D56A-6A361C1F4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23812"/>
            <a:ext cx="82677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88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52DBBE-6875-C155-441F-006690C6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8" y="0"/>
            <a:ext cx="1120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35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42B8C7A-4572-0EF4-09E8-E973E31EA198}"/>
              </a:ext>
            </a:extLst>
          </p:cNvPr>
          <p:cNvSpPr txBox="1"/>
          <p:nvPr/>
        </p:nvSpPr>
        <p:spPr>
          <a:xfrm>
            <a:off x="950912" y="1335365"/>
            <a:ext cx="758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必須要改成自己創建的環境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83386E-B19A-5128-2DEC-F4201C44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662" y="1168399"/>
            <a:ext cx="8048438" cy="5491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8DC802-65DB-A796-359D-04BCC910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198359"/>
            <a:ext cx="108870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453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A36987-29AB-584E-EAB9-C85C0C392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597366"/>
            <a:ext cx="93916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注意：</a:t>
            </a:r>
            <a:endParaRPr kumimoji="0" lang="zh-TW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新細明體" panose="02020500000000000000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Django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默認生成的項目，有一個後臺網站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APP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，也就是 </a:t>
            </a:r>
            <a:r>
              <a:rPr kumimoji="0" lang="en-US" altLang="zh-TW" sz="2400" b="1" i="0" u="none" strike="noStrike" cap="none" normalizeH="0" baseline="0" dirty="0" err="1">
                <a:ln>
                  <a:noFill/>
                </a:ln>
                <a:solidFill>
                  <a:srgbClr val="D83B64"/>
                </a:solidFill>
                <a:effectLst/>
                <a:latin typeface="Courier New" panose="02070309020205020404" pitchFamily="49" charset="0"/>
                <a:ea typeface="細明體" panose="02020509000000000000" pitchFamily="49" charset="-120"/>
                <a:cs typeface="Courier New" panose="02070309020205020404" pitchFamily="49" charset="0"/>
              </a:rPr>
              <a:t>django.contrib.admin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。這個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APP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裡面用到了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DTL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範本引擎，所以當更換引擎為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Jinja2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的時候，如果把原先的</a:t>
            </a:r>
            <a:r>
              <a:rPr kumimoji="0" lang="en-US" altLang="zh-TW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DTL</a:t>
            </a:r>
            <a:r>
              <a:rPr kumimoji="0" lang="zh-TW" altLang="en-US" sz="2400" b="0" i="0" u="none" strike="noStrike" cap="none" normalizeH="0" baseline="0" dirty="0">
                <a:ln>
                  <a:noFill/>
                </a:ln>
                <a:solidFill>
                  <a:srgbClr val="23263B"/>
                </a:solidFill>
                <a:effectLst/>
                <a:latin typeface="Segoe UI Emoji" panose="020B0502040204020203" pitchFamily="34" charset="0"/>
                <a:cs typeface="新細明體" panose="02020500000000000000" pitchFamily="18" charset="-120"/>
              </a:rPr>
              <a:t>引擎注釋掉了，會報如下錯誤：</a:t>
            </a:r>
            <a:endParaRPr kumimoji="0" lang="zh-TW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3BECB6-B873-922E-8F3F-66811285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46623"/>
            <a:ext cx="6172200" cy="448755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CB44D1-1215-B125-FA11-4366FF084228}"/>
              </a:ext>
            </a:extLst>
          </p:cNvPr>
          <p:cNvSpPr txBox="1"/>
          <p:nvPr/>
        </p:nvSpPr>
        <p:spPr>
          <a:xfrm>
            <a:off x="3048000" y="597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https://www.cnblogs.com/syushin/p/14293691.html</a:t>
            </a:r>
          </a:p>
        </p:txBody>
      </p:sp>
    </p:spTree>
    <p:extLst>
      <p:ext uri="{BB962C8B-B14F-4D97-AF65-F5344CB8AC3E}">
        <p14:creationId xmlns:p14="http://schemas.microsoft.com/office/powerpoint/2010/main" val="5772082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4C294C-8614-070A-82E3-6FDE4A27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897"/>
            <a:ext cx="12192000" cy="56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336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7E9401-3DD7-E83B-831C-AC27D3B97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89"/>
            <a:ext cx="12192000" cy="65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037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C75518-E6C1-16EF-4EBC-7FD56D43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8240"/>
            <a:ext cx="12192000" cy="6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26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A3EE7E-8F89-6901-7377-B1710DEE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42887"/>
            <a:ext cx="10801350" cy="2257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6A7A7E-7D14-ACED-CB57-31328C85F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605088"/>
            <a:ext cx="9556575" cy="41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15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9C0574-BEDF-6E24-2369-AB60673EB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357187"/>
            <a:ext cx="11410950" cy="19716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68B96C6-262B-AA49-C0AB-A3F2AB7E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587" y="2328862"/>
            <a:ext cx="5662613" cy="45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35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3A8BE6-AA36-AFFC-E7CB-1E9416B5C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23851"/>
            <a:ext cx="8458200" cy="19398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4089FD-5A63-A013-87F4-A6738680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438402"/>
            <a:ext cx="8172450" cy="37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4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19BBB66-C892-F65D-FA7A-F2E27165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7" y="539750"/>
            <a:ext cx="7324725" cy="3619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C9E16B-68A9-D680-6842-F91199A98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4" y="4640262"/>
            <a:ext cx="3648075" cy="4476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A1F6B34-EC40-E407-2534-015C6F1B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5" y="5581121"/>
            <a:ext cx="10893425" cy="56409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88820EB-0860-055C-245F-179D9E816F44}"/>
              </a:ext>
            </a:extLst>
          </p:cNvPr>
          <p:cNvSpPr txBox="1"/>
          <p:nvPr/>
        </p:nvSpPr>
        <p:spPr>
          <a:xfrm>
            <a:off x="4613275" y="4706468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如果沒有設定</a:t>
            </a:r>
            <a:r>
              <a:rPr lang="en-US" altLang="zh-TW" sz="2000" dirty="0" err="1">
                <a:solidFill>
                  <a:srgbClr val="FF0000"/>
                </a:solidFill>
              </a:rPr>
              <a:t>init</a:t>
            </a:r>
            <a:r>
              <a:rPr lang="zh-TW" altLang="en-US" sz="2000" dirty="0">
                <a:solidFill>
                  <a:srgbClr val="FF0000"/>
                </a:solidFill>
              </a:rPr>
              <a:t>會出現錯誤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1F39D5-B71D-64A3-7992-1EFEA31B5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862" y="4411661"/>
            <a:ext cx="4762500" cy="90487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464014D-6269-2756-65F8-A40B2D902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48" y="4192468"/>
            <a:ext cx="2590800" cy="5048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8B4174B-AD84-EBD1-49A0-A73EB4398C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98" y="6327246"/>
            <a:ext cx="3086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493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DEAC66-8794-9ED2-0AEB-5F5E51D14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7651"/>
            <a:ext cx="8058150" cy="22231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D37600-1B1F-1FE5-93D8-044EAC023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2470837"/>
            <a:ext cx="8067675" cy="39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8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6E7273-4546-0A61-4E5D-7598725A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57150"/>
            <a:ext cx="87439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51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8D4B31-3F70-8A12-D5D0-0689EE32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1376362"/>
            <a:ext cx="6153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024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F607ECC-F6F8-F6C8-74CA-EEB15880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99"/>
            <a:ext cx="12192000" cy="63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003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730E62-0116-DAD2-1D33-6F28E941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571500"/>
            <a:ext cx="7124700" cy="1181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C6A413-F63E-CB81-BB1B-4E03EDC5B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1976437"/>
            <a:ext cx="28765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88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9536E13-5236-7C82-65F8-D0B8D9B5C179}"/>
              </a:ext>
            </a:extLst>
          </p:cNvPr>
          <p:cNvSpPr txBox="1"/>
          <p:nvPr/>
        </p:nvSpPr>
        <p:spPr>
          <a:xfrm>
            <a:off x="2428875" y="515035"/>
            <a:ext cx="7334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2F2F2F"/>
                </a:solidFill>
                <a:effectLst/>
                <a:latin typeface="Open Sans" panose="020F0502020204030204" pitchFamily="34" charset="0"/>
              </a:rPr>
              <a:t>CSRF ( Cross Site Request Forgery )</a:t>
            </a:r>
            <a:r>
              <a:rPr lang="zh-TW" altLang="en-US" b="0" i="0" dirty="0">
                <a:solidFill>
                  <a:srgbClr val="2F2F2F"/>
                </a:solidFill>
                <a:effectLst/>
                <a:latin typeface="Open Sans" panose="020F0502020204030204" pitchFamily="34" charset="0"/>
              </a:rPr>
              <a:t>，翻成中文叫做</a:t>
            </a:r>
            <a:r>
              <a:rPr lang="zh-TW" altLang="en-US" b="1" i="0" dirty="0">
                <a:solidFill>
                  <a:srgbClr val="2F2F2F"/>
                </a:solidFill>
                <a:effectLst/>
                <a:latin typeface="Open Sans" panose="020F0502020204030204" pitchFamily="34" charset="0"/>
              </a:rPr>
              <a:t>跨站請求偽造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8072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7CFB2C4-9394-87E2-9522-5B3C7A4D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825080"/>
            <a:ext cx="9420225" cy="16192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20EDD5-F19F-EBE1-FDA7-C90B0B7C7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386" y="2784895"/>
            <a:ext cx="44672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544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5D0E26-E084-D4F3-5FA2-672255D5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500062"/>
            <a:ext cx="108299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938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FAE4F1-2633-A58E-2BFE-A5A7CF99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48" y="5143095"/>
            <a:ext cx="7562850" cy="1047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516FABE-5A55-BE84-A355-179316DD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48" y="382617"/>
            <a:ext cx="7562850" cy="45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106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97BE60A-86FB-7CA6-B191-260EADE0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447675"/>
            <a:ext cx="10487025" cy="23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79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B05B2B-50E5-1D59-E201-BADDEB5C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692150"/>
            <a:ext cx="5772150" cy="419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E2DCEE9-1406-6E0C-4718-63697976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263650"/>
            <a:ext cx="6419850" cy="4953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AEA00A-1F81-7655-66C4-C7F90F65A79C}"/>
              </a:ext>
            </a:extLst>
          </p:cNvPr>
          <p:cNvSpPr txBox="1"/>
          <p:nvPr/>
        </p:nvSpPr>
        <p:spPr>
          <a:xfrm>
            <a:off x="520700" y="3059668"/>
            <a:ext cx="557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開啟</a:t>
            </a:r>
            <a:r>
              <a:rPr lang="en-US" altLang="zh-TW" dirty="0" err="1"/>
              <a:t>mysql</a:t>
            </a:r>
            <a:r>
              <a:rPr lang="zh-TW" altLang="en-US" dirty="0"/>
              <a:t>日志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87260F9-9993-5933-9E0C-4F69942E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075934"/>
            <a:ext cx="3000375" cy="66675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5F6E6B-C71C-75DD-1B94-BD2C73DD1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3729077"/>
            <a:ext cx="4791075" cy="31432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D7BB021-7BA6-D2BF-9382-1DFF4F820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6118264"/>
            <a:ext cx="3895725" cy="50482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359800F-4ECE-BBA0-AB1B-2D2435F29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837" y="4343479"/>
            <a:ext cx="86201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317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83D763-E7D0-BE0D-12EA-BFC912EE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304925"/>
            <a:ext cx="113252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1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B3412A9-C7B0-7CAB-3D2A-02736522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27743"/>
            <a:ext cx="11325225" cy="50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79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EB9C4FD-81B0-00FE-D7B1-43C2308F4626}"/>
              </a:ext>
            </a:extLst>
          </p:cNvPr>
          <p:cNvSpPr txBox="1"/>
          <p:nvPr/>
        </p:nvSpPr>
        <p:spPr>
          <a:xfrm>
            <a:off x="595086" y="6063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https://github.com/axios/axios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DB3E9B-7E1C-252D-93BE-6FCD1FC4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1" y="975694"/>
            <a:ext cx="11670998" cy="55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03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BE4AFE8-55A8-FC37-39C3-DB4C94C9192B}"/>
              </a:ext>
            </a:extLst>
          </p:cNvPr>
          <p:cNvSpPr txBox="1"/>
          <p:nvPr/>
        </p:nvSpPr>
        <p:spPr>
          <a:xfrm>
            <a:off x="812800" y="664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https://cdn.jsdelivr.net/npm/axios@1.1.2/dist/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FE9F086-0A96-03FB-2F7F-2971D445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86" y="1307419"/>
            <a:ext cx="100584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35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BB7073-DC4C-0CCB-BD1F-9706C33ED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928812"/>
            <a:ext cx="104203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108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025D44-226E-8B35-948E-48E1BF60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51" y="2586037"/>
            <a:ext cx="4962525" cy="1685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31920D6-6736-7C87-9134-E59E8D3D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73" y="543832"/>
            <a:ext cx="62198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64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0D7D07-082F-6449-9A47-756BD384E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98"/>
            <a:ext cx="12192000" cy="579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65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BC7B003-1CE9-4391-1D2A-9D2C42055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83" y="0"/>
            <a:ext cx="8972550" cy="3067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3593FC-78EB-1F03-3092-8598B056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3" y="2943225"/>
            <a:ext cx="98774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636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5A4FD9B-1485-DB4F-787F-2471A6C8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3" y="667203"/>
            <a:ext cx="6429375" cy="1924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09CC9CA-B08A-9763-0039-6EFDF9C2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3" y="2811236"/>
            <a:ext cx="4352925" cy="2628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92A7D2-6758-35C9-87BC-F366855D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595" y="3373211"/>
            <a:ext cx="6429375" cy="13073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378870D-C7D0-88ED-5C0C-34777897F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83" y="5660119"/>
            <a:ext cx="11596234" cy="134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79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2A662C-CEAF-42FE-8CFD-81F63EB5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60" y="668337"/>
            <a:ext cx="3829050" cy="5114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82D901-B1C8-9FAF-05CE-FB08AF05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47" y="2306864"/>
            <a:ext cx="7010853" cy="112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56341D-66F1-C89A-99EB-ABAD733F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381000"/>
            <a:ext cx="8829675" cy="3276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D48721-137B-3432-557E-8E120C493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6" y="3657600"/>
            <a:ext cx="8505825" cy="43624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9AA4E46-B699-6DB5-B361-AE940E88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9735" y="4711701"/>
            <a:ext cx="10160000" cy="243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546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C30110-C5BA-8B80-B4ED-B4E83729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92" y="494847"/>
            <a:ext cx="6896100" cy="26003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9A9A95-0C0F-80F5-6142-14B42A8B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562" y="3095172"/>
            <a:ext cx="6613526" cy="363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406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653C120-1A2B-905A-A9F6-9892924B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63713"/>
            <a:ext cx="10744200" cy="29241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6CB89F9-A8CC-1026-29D6-D969E9048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53" y="4994275"/>
            <a:ext cx="95059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3730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C7DE9A-DD15-4153-D8CF-2D83038A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59" y="619125"/>
            <a:ext cx="69056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689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4154C9-8D96-7D9F-6B11-4A60AABA7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758371"/>
            <a:ext cx="112871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4673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0CEFFA-D045-D9E1-492A-3D291AEA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61962"/>
            <a:ext cx="10287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0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8300D9-D5B0-12E8-828D-D407AAAD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238"/>
            <a:ext cx="12192000" cy="289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7541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25F40E-F6F3-5CF8-72B5-1BD64D9A2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1747837"/>
            <a:ext cx="107537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420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6A3FFBD-CD1D-3552-A968-D732E20E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500"/>
            <a:ext cx="12192000" cy="36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77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41FFC0-2E8F-42A7-9D03-FB5B6984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179"/>
            <a:ext cx="12192000" cy="33826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C30097-86C8-C7E6-136D-D38E3A382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29" y="3581790"/>
            <a:ext cx="8202385" cy="322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564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97E2556-3EA5-4D7F-5627-58B8D0AFE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29" y="512308"/>
            <a:ext cx="5029200" cy="49625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2751F9A-D7DD-A247-7C46-0B20FB5E4B5C}"/>
              </a:ext>
            </a:extLst>
          </p:cNvPr>
          <p:cNvSpPr txBox="1"/>
          <p:nvPr/>
        </p:nvSpPr>
        <p:spPr>
          <a:xfrm>
            <a:off x="6705600" y="6353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127.0.0.1:8000/usernames/python/count/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417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73A31E5-7374-ACAE-606A-81761C4C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44475"/>
            <a:ext cx="5267326" cy="34943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876512F-A514-26D0-E14F-6E0B5DEE7D43}"/>
              </a:ext>
            </a:extLst>
          </p:cNvPr>
          <p:cNvSpPr txBox="1"/>
          <p:nvPr/>
        </p:nvSpPr>
        <p:spPr>
          <a:xfrm>
            <a:off x="6845300" y="1800228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如果改路由</a:t>
            </a:r>
            <a:r>
              <a:rPr lang="en-US" altLang="zh-TW" dirty="0"/>
              <a:t>view</a:t>
            </a:r>
            <a:r>
              <a:rPr lang="zh-TW" altLang="en-US" dirty="0"/>
              <a:t>裡全部都要改很不方便</a:t>
            </a:r>
          </a:p>
        </p:txBody>
      </p:sp>
    </p:spTree>
    <p:extLst>
      <p:ext uri="{BB962C8B-B14F-4D97-AF65-F5344CB8AC3E}">
        <p14:creationId xmlns:p14="http://schemas.microsoft.com/office/powerpoint/2010/main" val="15492995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BE1F61-528B-D6FE-8F3A-DF12088E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703"/>
            <a:ext cx="12192000" cy="30418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8F7B5A-57C5-E4A9-F26A-809BA661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48" y="3817811"/>
            <a:ext cx="37242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625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E97508-11E8-8D19-724E-B5883227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96"/>
            <a:ext cx="11925300" cy="49339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EB8263-B998-86AA-FB12-0FDFD6CF3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5605"/>
            <a:ext cx="6819900" cy="419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C0B6C36-6D03-FDEC-1C28-436C116C0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57346"/>
            <a:ext cx="12192000" cy="89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587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9FBE18-CAD3-9D84-57CA-2D71E8200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05" y="0"/>
            <a:ext cx="995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205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E5209B-4B46-71E9-682E-1A806373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5" y="576716"/>
            <a:ext cx="76676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86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58428F-2B34-DF0A-619E-C81706BF4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04" y="0"/>
            <a:ext cx="7497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4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193CA59-6206-C774-C879-6209A14E3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981075"/>
            <a:ext cx="8610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5203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B50FCF-2776-6504-A9A3-02E28BC7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90575"/>
            <a:ext cx="89535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615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5DB8158F-FEBB-DEEC-5F67-E39858682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266"/>
            <a:ext cx="12192000" cy="47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981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1D088-8A67-1426-22A4-8EAABD69B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612844"/>
            <a:ext cx="5156200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檢查手機號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check_mobile: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 = /^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09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\d{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8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}$/;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(re.test(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.mobile))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.error_mobile_message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您輸入的手機號格式不正確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檢查重複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.error_mobile) {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檢查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mobile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let url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'/userphones/'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.mobile +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'/count/'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axios.get(url).then(response =&gt;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(response.data.count ==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.error_mobile_message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手機號碼已註冊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}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}).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(error =&gt;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處理錯誤，如果需要的話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C17D8-019C-6715-FFBB-2AC6392F4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728260"/>
            <a:ext cx="5689600" cy="517064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檢查用戶名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check_username: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function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var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 = /^[a-zA-Z0-9_-]{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}$/;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(re.test(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.username))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.error_name_message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請輸入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5-20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個字元的用戶名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(!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.error_name) {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檢查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username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let url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'/usernames/'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.username +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'/count/'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axios.get(url).then(response =&gt;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(response.data.count ==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.error_name_message =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用戶名已註冊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}).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catch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(error =&gt; {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處理錯誤，如果需要的話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});</a:t>
            </a: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1747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CFC3400-6F0E-476E-9739-FF60FFABC140}"/>
              </a:ext>
            </a:extLst>
          </p:cNvPr>
          <p:cNvSpPr txBox="1"/>
          <p:nvPr/>
        </p:nvSpPr>
        <p:spPr>
          <a:xfrm>
            <a:off x="5290457" y="30480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登入頁面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31CA08-941F-4D31-9116-5801E5A9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170"/>
            <a:ext cx="12192000" cy="35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6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0C326A-7DEC-7A68-DC0A-BB0A7EBEC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37" y="519112"/>
            <a:ext cx="9382125" cy="330517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DAE7168-5C72-94CD-3A94-7BB68774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61" y="4152900"/>
            <a:ext cx="8982075" cy="27051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E688F2E-01BF-DB0E-012E-711C86D3E12A}"/>
              </a:ext>
            </a:extLst>
          </p:cNvPr>
          <p:cNvSpPr txBox="1"/>
          <p:nvPr/>
        </p:nvSpPr>
        <p:spPr>
          <a:xfrm>
            <a:off x="10583862" y="5505450"/>
            <a:ext cx="4152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配置動態路由後只需要改路徑就可以了</a:t>
            </a:r>
          </a:p>
        </p:txBody>
      </p:sp>
    </p:spTree>
    <p:extLst>
      <p:ext uri="{BB962C8B-B14F-4D97-AF65-F5344CB8AC3E}">
        <p14:creationId xmlns:p14="http://schemas.microsoft.com/office/powerpoint/2010/main" val="28193299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D30080-E2FA-41EC-A436-D5DAE8CFC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51"/>
            <a:ext cx="12192000" cy="652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74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BD8AD1-21B5-4EEA-9ED3-FA5DF7F0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357187"/>
            <a:ext cx="99155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147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51B0857-39C2-47AA-9C5F-88E867BF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495"/>
            <a:ext cx="12192000" cy="38030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A5580E-001F-4C7B-B91B-2FAF5F61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495"/>
            <a:ext cx="12192000" cy="38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399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BC69191-1A12-43C5-9EB9-4AA3BF66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8418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D8E07F-2F9E-4451-BB37-CD2B6E39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01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91F366-9260-4F95-ACD3-03FB6A15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745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1DDC0447-7D4D-3262-36A6-582F22EC31A4}"/>
              </a:ext>
            </a:extLst>
          </p:cNvPr>
          <p:cNvSpPr txBox="1"/>
          <p:nvPr/>
        </p:nvSpPr>
        <p:spPr>
          <a:xfrm>
            <a:off x="2214880" y="548640"/>
            <a:ext cx="722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檔案上傳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A9F2C6-1514-C392-FA29-D903987C2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1133415"/>
            <a:ext cx="9817100" cy="55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67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567C9-0CB5-5A08-CD75-DE571A0B4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41" y="1685322"/>
            <a:ext cx="10231656" cy="24468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&lt;!DOCTYPE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html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&lt;html&gt;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&lt;head&gt;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&lt;title&gt;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Upload Successful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&lt;/title&gt;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&lt;/head&gt;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&lt;body&gt;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&lt;h2&gt;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Upload Successful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&lt;/h2&gt;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&lt;p&gt;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Your file was uploaded successfully.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if document.uploadedFile %}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&lt;img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src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="{{ document.uploadedFile.url }}"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alt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="Uploaded File"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Arial Unicode MS"/>
                <a:ea typeface="JetBrains Mono"/>
              </a:rPr>
              <a:t>width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="1000"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else %}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&lt;p&gt;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No file uploaded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endif %}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&lt;/body&gt;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&lt;/html&gt;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8809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8340996-60A5-F3C2-A252-5970063D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516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6E1C6F-196A-5CAB-D717-732D4E30D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392218"/>
            <a:ext cx="11061700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django.http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HttpResponseRedirect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django.shortcuts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render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Imaginary function to handle an uploaded file.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.handle_file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handle_uploaded_file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.forms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UploadFileForm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models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upload_file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(request):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request.method ==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"POST"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Fetching the form data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 = request.FILES[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"file"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form = UploadFileForm(request.POST, request.FILES)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# if form.is_valid():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#     handle_uploaded_file(request.FILES["file"])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file: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Saving the information in the database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document = models.UploadedFile(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uploadedFile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=file,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document.save()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context = {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'document'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document,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}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return HttpResponseRedirect("/success/url/")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'upload_success.html'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context)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表单验证失败，获取失败原因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errors = form.errors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# print(errors)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'upload_fail.html'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form = UploadFileForm()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render(request,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"upload.html"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{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"form"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form})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9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552F70-E032-1DF8-189A-746FBA2D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65137"/>
            <a:ext cx="8077200" cy="18383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A54DDB-AC7F-4D9F-730D-6BF51C74A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7" y="2868614"/>
            <a:ext cx="96488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851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CE0E4B-5369-0510-E153-E033D31A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266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51C618-2F9A-828C-5FE6-E76E252D3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772" y="665470"/>
            <a:ext cx="3811605" cy="6463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定義媒體檔案的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URL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MEDIA_URL =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'/media/'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媒體資料夾的路徑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MEDIA_ROOT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MEDIA_ROOT = os.path.join(BASE_DIR,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'media'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3C138F-4AD8-7E3A-6D73-83B966B3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040" y="1534160"/>
            <a:ext cx="8879840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1016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A15EE9-B41E-9F98-385D-7072CA966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040" y="308261"/>
            <a:ext cx="4836160" cy="9233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re_path(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r'^admin/'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admin.site.urls),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re_path(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'^'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include((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'apps.file_upload.urls'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'upload'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namespace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'upload'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re_path(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'^'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include((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'apps.users.urls'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'users'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namespace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'users'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re_path(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'^'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include((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'apps.contents.urls'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'contents'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namespace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'contents'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A25ADF-9495-A133-BED7-F9954ECB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58" y="1344753"/>
            <a:ext cx="9253308" cy="52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595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3D1A9E0-3A55-DBC6-386A-B46E44035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360" y="217366"/>
            <a:ext cx="8956040" cy="203132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django.urls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path, re_path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.views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upload_file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urlpatterns = [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re_path(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r'^upload/$'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upload_file,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'upload_file'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django.conf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settings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添加用於處理媒體文件的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URL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路由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settings.DEBUG: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django.conf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settings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django.conf.urls.static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static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urlpatterns += static(settings.MEDIA_URL,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document_root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=settings.MEDIA_ROOT)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E636E0-94DF-AC42-B196-517B2AF5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603" y="2481690"/>
            <a:ext cx="7393677" cy="415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916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0320399-ADA3-D292-2873-B09DA61266A9}"/>
              </a:ext>
            </a:extLst>
          </p:cNvPr>
          <p:cNvSpPr txBox="1"/>
          <p:nvPr/>
        </p:nvSpPr>
        <p:spPr>
          <a:xfrm>
            <a:off x="497840" y="284480"/>
            <a:ext cx="754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帳號與手機登入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0551B1-623C-5B8D-C088-0C9B61C5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005840"/>
            <a:ext cx="9123680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008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E8D3C7-37E3-0A0C-FAF7-7D218EB4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" y="187488"/>
            <a:ext cx="5080000" cy="27238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ModelBackend(BaseBackend):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"""</a:t>
            </a:r>
            <a:b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    Authenticates against settings.AUTH_USER_MODEL.</a:t>
            </a:r>
            <a:b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    """</a:t>
            </a:r>
            <a:b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1" u="none" strike="noStrike" cap="none" normalizeH="0" baseline="0">
                <a:ln>
                  <a:noFill/>
                </a:ln>
                <a:solidFill>
                  <a:srgbClr val="5F826B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authenticate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request, username=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password=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**kwargs):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username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username = kwargs.get(UserModel.USERNAME_FIELD)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username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is None or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password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is None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try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user = UserModel._default_manager.get_by_natural_key(username)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UserModel.DoesNotExist: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Run the default password hasher once to reduce the timing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# difference between an existing and a nonexistent user (#20760).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UserModel().set_password(password)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user.check_password(password)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.user_can_authenticate(user):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6C27D4-0278-E257-8FA8-CAC43C18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20" y="2162340"/>
            <a:ext cx="7408604" cy="416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368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F28A5-CD08-59DF-E68E-876E1EEBB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" y="828908"/>
            <a:ext cx="6177280" cy="24468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django.contrib.auth.backends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ModelBackend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.models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UsernameModelBackend(ModelBackend):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authenticate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request, username=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password=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None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**kwargs):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re.match(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r'^09\d{8}$'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username):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user = User.objects.get(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mobile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=username)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user = User.objects.get(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username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=username)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except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None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       if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user.check_password(password):</a:t>
            </a:r>
            <a:b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TW" altLang="zh-TW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user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0C88A-44BF-C135-D063-49F83F368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" y="3582269"/>
            <a:ext cx="4368800" cy="10618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  <a:t>自訂認證後端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AUTHENTICATION_BACKENDS = [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#"django.contrib.auth.backends.ModelBackend"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"apps.users.utils.UsernameModelBackend"</a:t>
            </a: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zh-TW" altLang="zh-TW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DFA5F7-9BF4-B60B-B245-002078FD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468880"/>
            <a:ext cx="6736080" cy="37890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45FED9-6BA1-74DA-9280-70E259C470DA}"/>
              </a:ext>
            </a:extLst>
          </p:cNvPr>
          <p:cNvSpPr txBox="1"/>
          <p:nvPr/>
        </p:nvSpPr>
        <p:spPr>
          <a:xfrm>
            <a:off x="6553200" y="1002563"/>
            <a:ext cx="5527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Customizing authentication in Django | Django documentation | Django (djangoproject.com)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454770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9558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5100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002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DFB3620-D028-F437-E155-44378B82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87" y="896937"/>
            <a:ext cx="9039225" cy="20669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B70055D-2696-A2F1-0AA4-487E97579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87" y="4117975"/>
            <a:ext cx="7067550" cy="40005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FDA6699-B65B-5EFF-471C-5038F8586F82}"/>
              </a:ext>
            </a:extLst>
          </p:cNvPr>
          <p:cNvSpPr txBox="1"/>
          <p:nvPr/>
        </p:nvSpPr>
        <p:spPr>
          <a:xfrm>
            <a:off x="1055687" y="3247808"/>
            <a:ext cx="6767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Include</a:t>
            </a:r>
            <a:r>
              <a:rPr lang="zh-TW" altLang="en-US" dirty="0"/>
              <a:t>可以加入</a:t>
            </a:r>
            <a:r>
              <a:rPr lang="en-US" altLang="zh-TW" dirty="0"/>
              <a:t>namespace</a:t>
            </a:r>
            <a:r>
              <a:rPr lang="zh-TW" altLang="en-US" dirty="0"/>
              <a:t>參數通常用子文件進行命名，因為多個子目錄</a:t>
            </a:r>
            <a:r>
              <a:rPr lang="en-US" altLang="zh-TW" dirty="0"/>
              <a:t>name</a:t>
            </a:r>
            <a:r>
              <a:rPr lang="zh-TW" altLang="en-US" dirty="0"/>
              <a:t>可能會衝突所以設定</a:t>
            </a:r>
            <a:r>
              <a:rPr lang="en-US" altLang="zh-TW" dirty="0"/>
              <a:t>namespace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6438BB3-51AC-7464-AC5E-785783A97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87" y="5005388"/>
            <a:ext cx="40005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061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08059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09146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23400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2229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9158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391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2086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59076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60660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6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71625A6-EB5C-CF4A-0DB4-5603FF2C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276350"/>
            <a:ext cx="115347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0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A0D724E-6EF0-A40A-5B09-40C548DAA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95" y="800640"/>
            <a:ext cx="61436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5706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110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5498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9207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86857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79201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997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55192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18511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20623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35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92D7025-1AE4-FCC5-C37F-8D1EAF17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96" y="1992711"/>
            <a:ext cx="8400242" cy="26828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273417-C27B-D380-6A86-886F04EB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96" y="431328"/>
            <a:ext cx="6324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2596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1811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325511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61798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5617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68365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55098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45510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17886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5592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843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6C8B2E-690F-7321-45FF-31377470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1" y="326006"/>
            <a:ext cx="10296525" cy="1409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CF5432-012C-A538-04BE-959DA034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273780"/>
            <a:ext cx="10610850" cy="1447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EE6F05-B269-A507-AF0B-7FB3DB0A5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" y="4649008"/>
            <a:ext cx="52768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582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9145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6473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69593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01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6F5869B-2F3B-0315-8934-A31EF3E68AD8}"/>
              </a:ext>
            </a:extLst>
          </p:cNvPr>
          <p:cNvSpPr txBox="1"/>
          <p:nvPr/>
        </p:nvSpPr>
        <p:spPr>
          <a:xfrm>
            <a:off x="640511" y="728260"/>
            <a:ext cx="6094562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在正則表達式中，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是一個模式，表示匹配一個或多個連續的數字（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到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9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）。這是正則表達式中的一個特殊序列，用於尋找數字的模式。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這裡的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代表數字字符，而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則是一個量詞，表示前面的模式（即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）必須出現一次或多次。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  <a:spcAft>
                <a:spcPts val="1500"/>
              </a:spcAft>
            </a:pP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舉例來說：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123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這個字符串會與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模式匹配，因為它包含一個或多個連續的數字。</a:t>
            </a:r>
            <a:endParaRPr lang="zh-TW" altLang="zh-TW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0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這個字符串也會與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模式匹配，因為它只包含一個數字。</a:t>
            </a:r>
            <a:endParaRPr lang="zh-TW" altLang="zh-TW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600" b="1" kern="0" dirty="0" err="1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abc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 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這個字符串不會與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模式匹配，因為它不包含數字字符。</a:t>
            </a:r>
            <a:endParaRPr lang="zh-TW" altLang="zh-TW" sz="16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>
              <a:spcBef>
                <a:spcPts val="1500"/>
              </a:spcBef>
            </a:pP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在正則表達式中，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這樣的模式可以用來擷取或驗證數字。如果您想匹配一個或多個數字，可以使用</a:t>
            </a:r>
            <a:r>
              <a:rPr lang="en-US" altLang="zh-TW" sz="1600" b="1" kern="0" dirty="0">
                <a:solidFill>
                  <a:srgbClr val="000000"/>
                </a:solidFill>
                <a:effectLst/>
                <a:latin typeface="Ubuntu Mono" panose="020F0502020204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d+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這個模式來進行匹配。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269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CD06BEB-7179-0A49-66DD-F40A8F75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6" y="702334"/>
            <a:ext cx="10658475" cy="12954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13AA4E-E58A-20A3-748F-97649084D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42" y="3429000"/>
            <a:ext cx="5343525" cy="14859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858618-574A-32CE-6406-74FD50AE9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86" y="2556114"/>
            <a:ext cx="28575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7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70D4B8-4597-5AC1-5C34-AAF7AC677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7" y="505724"/>
            <a:ext cx="9848850" cy="1257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EBA894-75A1-CE8F-86A3-AE688EF6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133959"/>
            <a:ext cx="51911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16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D676CD-1090-3810-7C2A-4900CB48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88201"/>
            <a:ext cx="77089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在正則表達式中，您可以使用括號來分組，並使用</a:t>
            </a:r>
            <a:r>
              <a:rPr kumimoji="0" lang="en-US" altLang="zh-TW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?P&lt;name&gt;</a:t>
            </a:r>
            <a:r>
              <a:rPr kumimoji="0" lang="zh-TW" altLang="en-US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語法為每個分組取別名。這種方式可以讓您在匹配的文本中，輕鬆地通過別名取得各個分組的內容。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B1BB44-FF0C-015D-48A1-E9687D5F4D51}"/>
              </a:ext>
            </a:extLst>
          </p:cNvPr>
          <p:cNvSpPr txBox="1"/>
          <p:nvPr/>
        </p:nvSpPr>
        <p:spPr>
          <a:xfrm>
            <a:off x="482600" y="13739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600" b="1" kern="0" dirty="0">
                <a:solidFill>
                  <a:srgbClr val="374151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(?P&lt;name&gt;)</a:t>
            </a:r>
            <a:r>
              <a:rPr lang="zh-TW" altLang="zh-TW" sz="18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：這是用來設定別名的語法。</a:t>
            </a:r>
            <a:r>
              <a:rPr lang="en-US" altLang="zh-TW" sz="1600" b="1" kern="0" dirty="0">
                <a:solidFill>
                  <a:srgbClr val="374151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name</a:t>
            </a:r>
            <a:r>
              <a:rPr lang="zh-TW" altLang="zh-TW" sz="18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是自己指定的名稱，用來標識該分組。</a:t>
            </a:r>
            <a:endParaRPr lang="zh-TW" altLang="zh-TW" sz="1400" kern="100" dirty="0">
              <a:solidFill>
                <a:srgbClr val="37415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70B3B0-D659-E454-C7AA-BB6D771803E1}"/>
              </a:ext>
            </a:extLst>
          </p:cNvPr>
          <p:cNvSpPr txBox="1"/>
          <p:nvPr/>
        </p:nvSpPr>
        <p:spPr>
          <a:xfrm>
            <a:off x="381000" y="2020248"/>
            <a:ext cx="1140460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2000" b="1" kern="0" dirty="0">
                <a:solidFill>
                  <a:srgbClr val="374151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(?P&lt;name&gt;)</a:t>
            </a:r>
            <a:r>
              <a:rPr lang="zh-TW" altLang="zh-TW" sz="20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：這是用來設定別名的語法。</a:t>
            </a:r>
            <a:r>
              <a:rPr lang="en-US" altLang="zh-TW" sz="2000" b="1" kern="0" dirty="0">
                <a:solidFill>
                  <a:srgbClr val="374151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name</a:t>
            </a:r>
            <a:r>
              <a:rPr lang="zh-TW" altLang="zh-TW" sz="20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是自己指定的名稱，用來標識該分組。</a:t>
            </a:r>
            <a:endParaRPr lang="zh-TW" altLang="zh-TW" sz="2000" kern="100" dirty="0">
              <a:solidFill>
                <a:srgbClr val="37415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2000" b="1" kern="0" dirty="0">
                <a:solidFill>
                  <a:srgbClr val="374151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pattern</a:t>
            </a:r>
            <a:r>
              <a:rPr lang="zh-TW" altLang="zh-TW" sz="20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：這是您想要匹配的正則表達式模式</a:t>
            </a:r>
            <a:r>
              <a:rPr lang="zh-TW" altLang="zh-TW" sz="4400" kern="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。</a:t>
            </a:r>
            <a:endParaRPr lang="zh-TW" altLang="zh-TW" sz="3600" kern="100" dirty="0">
              <a:solidFill>
                <a:srgbClr val="37415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import re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text = "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我的電子郵件地址是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john@example.com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，請給我發郵件。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"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# 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使用正則分組取別名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pattern = r"(?P&lt;username&gt;\w+)@(?P&lt;domain&gt;\w+\.\w+)"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 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match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re.search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(pattern, text)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if match: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username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match.group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("username")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domain = </a:t>
            </a:r>
            <a:r>
              <a:rPr lang="en-US" altLang="zh-TW" sz="1800" kern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match.group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("domain")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 print("</a:t>
            </a:r>
            <a:r>
              <a:rPr lang="zh-TW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用戶名：</a:t>
            </a:r>
            <a:r>
              <a:rPr lang="en-US" altLang="zh-TW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username)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81000" indent="76200"/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 print("</a:t>
            </a:r>
            <a:r>
              <a:rPr lang="zh-TW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域名：</a:t>
            </a: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", domain)</a:t>
            </a:r>
            <a:endParaRPr lang="zh-TW" altLang="zh-TW" sz="3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510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A4307A-C290-7E5C-656C-D24C056BF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" y="417781"/>
            <a:ext cx="9804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8088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76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使用了正則表達式模式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r"(?P&lt;username&gt;\w+)@(?P&lt;domain&gt;\w+\.\w+)"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。這個模式將從文本中提取用戶名和域名部分，並使用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(?P&lt;username&gt;)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和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(?P&lt;domain&gt;)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來設置別名。當匹配成功後，我們可以通過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match.group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("username")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和</a:t>
            </a:r>
            <a:r>
              <a:rPr kumimoji="0" lang="en-US" altLang="zh-TW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match.group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Ubuntu Mono" panose="020B0509030602030204" pitchFamily="49" charset="0"/>
                <a:ea typeface="細明體" panose="02020509000000000000" pitchFamily="49" charset="-120"/>
                <a:cs typeface="細明體" panose="02020509000000000000" pitchFamily="49" charset="-120"/>
              </a:rPr>
              <a:t>("domain")</a:t>
            </a:r>
            <a:r>
              <a:rPr kumimoji="0" lang="zh-TW" altLang="en-US" sz="20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分別取得用戶名和域名的內容。</a:t>
            </a:r>
            <a:endParaRPr kumimoji="0" lang="zh-TW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C0655D-3904-ECC5-712C-DBD1385E5119}"/>
              </a:ext>
            </a:extLst>
          </p:cNvPr>
          <p:cNvSpPr txBox="1"/>
          <p:nvPr/>
        </p:nvSpPr>
        <p:spPr>
          <a:xfrm>
            <a:off x="825500" y="211374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0" indent="76200"/>
            <a:r>
              <a:rPr lang="zh-TW" altLang="zh-TW" sz="2000" kern="1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以上程式碼執行的輸出結果將顯示：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81000" indent="76200"/>
            <a:r>
              <a:rPr lang="zh-TW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用戶名：</a:t>
            </a: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john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81000" indent="76200"/>
            <a:r>
              <a:rPr lang="zh-TW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域名：</a:t>
            </a:r>
            <a:r>
              <a:rPr lang="en-US" altLang="zh-TW" sz="1800" kern="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example.com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68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A2C1B4B-56A1-BA0E-4697-0366A8A05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671762"/>
            <a:ext cx="5114925" cy="5238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A3C8112-57A7-1917-D982-70B5F123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" y="647682"/>
            <a:ext cx="11414125" cy="1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80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8FF0A8-3E3E-70E4-C8BC-A676FA53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62" y="796925"/>
            <a:ext cx="8677275" cy="4552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26C7EE-76C7-9721-23F1-9E47075A2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62" y="5635625"/>
            <a:ext cx="74104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2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429045A-1387-31D6-F3A4-12410121802D}"/>
              </a:ext>
            </a:extLst>
          </p:cNvPr>
          <p:cNvSpPr txBox="1"/>
          <p:nvPr/>
        </p:nvSpPr>
        <p:spPr>
          <a:xfrm>
            <a:off x="56072" y="215659"/>
            <a:ext cx="60384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C:\Users\frog1\Desktop\Django\myproject&gt;python manage.py </a:t>
            </a:r>
            <a:r>
              <a:rPr lang="en-US" altLang="zh-TW" dirty="0" err="1"/>
              <a:t>makemigrations</a:t>
            </a:r>
            <a:endParaRPr lang="en-US" altLang="zh-TW" dirty="0"/>
          </a:p>
          <a:p>
            <a:r>
              <a:rPr lang="en-US" altLang="zh-TW" dirty="0"/>
              <a:t>Migrations for 'book':</a:t>
            </a:r>
          </a:p>
          <a:p>
            <a:r>
              <a:rPr lang="en-US" altLang="zh-TW" dirty="0"/>
              <a:t>  book\migrations\0001_initial.py</a:t>
            </a:r>
          </a:p>
          <a:p>
            <a:r>
              <a:rPr lang="en-US" altLang="zh-TW" dirty="0"/>
              <a:t>    - Create model </a:t>
            </a:r>
            <a:r>
              <a:rPr lang="en-US" altLang="zh-TW" dirty="0" err="1"/>
              <a:t>BookInfo</a:t>
            </a:r>
            <a:endParaRPr lang="en-US" altLang="zh-TW" dirty="0"/>
          </a:p>
          <a:p>
            <a:r>
              <a:rPr lang="en-US" altLang="zh-TW" dirty="0"/>
              <a:t>    - Create model </a:t>
            </a:r>
            <a:r>
              <a:rPr lang="en-US" altLang="zh-TW" dirty="0" err="1"/>
              <a:t>PeopleInfo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C:\Users\frog1\Desktop\Django\myproject&gt;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7AE838-BE3C-2BF4-CDF9-54FE31C8846C}"/>
              </a:ext>
            </a:extLst>
          </p:cNvPr>
          <p:cNvSpPr txBox="1"/>
          <p:nvPr/>
        </p:nvSpPr>
        <p:spPr>
          <a:xfrm>
            <a:off x="6097438" y="0"/>
            <a:ext cx="60945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C:\Users\frog1\Desktop\Django\myproject&gt;python manage.py migrate</a:t>
            </a:r>
          </a:p>
          <a:p>
            <a:r>
              <a:rPr lang="zh-TW" altLang="en-US" dirty="0"/>
              <a:t>Operations to perform:</a:t>
            </a:r>
          </a:p>
          <a:p>
            <a:r>
              <a:rPr lang="zh-TW" altLang="en-US" dirty="0"/>
              <a:t>  Apply all migrations: admin, auth, book, contenttypes, sessions</a:t>
            </a:r>
          </a:p>
          <a:p>
            <a:r>
              <a:rPr lang="zh-TW" altLang="en-US" dirty="0"/>
              <a:t>Running migrations:</a:t>
            </a:r>
          </a:p>
          <a:p>
            <a:r>
              <a:rPr lang="zh-TW" altLang="en-US" dirty="0"/>
              <a:t>  Applying contenttypes.0001_initial... OK</a:t>
            </a:r>
          </a:p>
          <a:p>
            <a:r>
              <a:rPr lang="zh-TW" altLang="en-US" dirty="0"/>
              <a:t>  Applying auth.0001_initial... OK</a:t>
            </a:r>
          </a:p>
          <a:p>
            <a:r>
              <a:rPr lang="zh-TW" altLang="en-US" dirty="0"/>
              <a:t>  Applying admin.0001_initial... OK</a:t>
            </a:r>
          </a:p>
          <a:p>
            <a:r>
              <a:rPr lang="zh-TW" altLang="en-US" dirty="0"/>
              <a:t>  Applying admin.0002_logentry_remove_auto_add... OK</a:t>
            </a:r>
          </a:p>
          <a:p>
            <a:r>
              <a:rPr lang="zh-TW" altLang="en-US" dirty="0"/>
              <a:t>  Applying admin.0003_logentry_add_action_flag_choices... OK</a:t>
            </a:r>
          </a:p>
          <a:p>
            <a:r>
              <a:rPr lang="zh-TW" altLang="en-US" dirty="0"/>
              <a:t>  Applying contenttypes.0002_remove_content_type_name... OK</a:t>
            </a:r>
          </a:p>
          <a:p>
            <a:r>
              <a:rPr lang="zh-TW" altLang="en-US" dirty="0"/>
              <a:t>  Applying auth.0002_alter_permission_name_max_length... OK</a:t>
            </a:r>
          </a:p>
          <a:p>
            <a:r>
              <a:rPr lang="zh-TW" altLang="en-US" dirty="0"/>
              <a:t>  Applying auth.0003_alter_user_email_max_length... OK</a:t>
            </a:r>
          </a:p>
          <a:p>
            <a:r>
              <a:rPr lang="zh-TW" altLang="en-US" dirty="0"/>
              <a:t>  Applying auth.0004_alter_user_username_opts... OK</a:t>
            </a:r>
          </a:p>
          <a:p>
            <a:r>
              <a:rPr lang="zh-TW" altLang="en-US" dirty="0"/>
              <a:t>  Applying auth.0005_alter_user_last_login_null... OK</a:t>
            </a:r>
          </a:p>
          <a:p>
            <a:r>
              <a:rPr lang="zh-TW" altLang="en-US" dirty="0"/>
              <a:t>  Applying auth.0006_require_contenttypes_0002... OK</a:t>
            </a:r>
          </a:p>
          <a:p>
            <a:r>
              <a:rPr lang="zh-TW" altLang="en-US" dirty="0"/>
              <a:t>  Applying auth.0007_alter_validators_add_error_messages... OK</a:t>
            </a:r>
          </a:p>
          <a:p>
            <a:r>
              <a:rPr lang="zh-TW" altLang="en-US" dirty="0"/>
              <a:t>  Applying auth.0008_alter_user_username_max_length... OK</a:t>
            </a:r>
          </a:p>
          <a:p>
            <a:r>
              <a:rPr lang="zh-TW" altLang="en-US" dirty="0"/>
              <a:t>  Applying auth.0009_alter_user_last_name_max_length... OK</a:t>
            </a:r>
          </a:p>
          <a:p>
            <a:r>
              <a:rPr lang="zh-TW" altLang="en-US" dirty="0"/>
              <a:t>  Applying auth.0010_alter_group_name_max_length... OK</a:t>
            </a:r>
          </a:p>
          <a:p>
            <a:r>
              <a:rPr lang="zh-TW" altLang="en-US" dirty="0"/>
              <a:t>  Applying auth.0011_update_proxy_permissions... OK</a:t>
            </a:r>
          </a:p>
          <a:p>
            <a:r>
              <a:rPr lang="zh-TW" altLang="en-US" dirty="0"/>
              <a:t>  Applying auth.0012_alter_user_first_name_max_length... OK</a:t>
            </a:r>
          </a:p>
          <a:p>
            <a:r>
              <a:rPr lang="zh-TW" altLang="en-US" dirty="0"/>
              <a:t>  Applying book.0001_initial... OK</a:t>
            </a:r>
          </a:p>
          <a:p>
            <a:r>
              <a:rPr lang="zh-TW" altLang="en-US" dirty="0"/>
              <a:t>  Applying sessions.0001_initial... OK</a:t>
            </a:r>
          </a:p>
        </p:txBody>
      </p:sp>
    </p:spTree>
    <p:extLst>
      <p:ext uri="{BB962C8B-B14F-4D97-AF65-F5344CB8AC3E}">
        <p14:creationId xmlns:p14="http://schemas.microsoft.com/office/powerpoint/2010/main" val="3106463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CDF8FC2-6388-418A-6F3D-E7E13353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520700"/>
            <a:ext cx="8715375" cy="1905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138C6F-1231-FC63-DEB9-BDD03415C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12" y="2614612"/>
            <a:ext cx="7629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97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F2DF48-142B-D030-D6CE-7CDA6F78A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90550"/>
            <a:ext cx="10744200" cy="3829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BA9AFD-25B6-9922-5B25-3165D6D28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521200"/>
            <a:ext cx="73152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2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B4E222-57C6-A595-936B-203D7B3E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7" y="342900"/>
            <a:ext cx="8353425" cy="3086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CE34F8-8D56-E7F8-2A0E-A8BA55582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2" y="2974975"/>
            <a:ext cx="86010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2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E439D3B-5F98-AEAC-A691-5F54A636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636587"/>
            <a:ext cx="9410700" cy="40100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7DB141-5AE3-DA37-9DCD-B0433F5D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5040312"/>
            <a:ext cx="86106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1E04A7-F730-E5A7-9CD1-503124F1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400050"/>
            <a:ext cx="8372475" cy="30289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A9F063E-8569-1673-A177-E8F6B659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" y="3578225"/>
            <a:ext cx="9191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1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A07066-F3DB-7F0E-249C-1D9A32A2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757237"/>
            <a:ext cx="105441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8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FEF2F0-F7E5-C535-7132-DFFC734A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3241675"/>
            <a:ext cx="6772275" cy="30289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85C884-ED9B-1DEC-8450-B82D3570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587375"/>
            <a:ext cx="8296275" cy="28575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8CC184-A78A-5459-C699-39CFAD1B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6270625"/>
            <a:ext cx="5067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0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0C75F74-C5D8-F385-244F-E693ABFC6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252412"/>
            <a:ext cx="8239125" cy="36099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998AF3-E2E0-B84B-54AE-A38291F7F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3986213"/>
            <a:ext cx="71342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05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E0A7129-8A4C-EF98-F244-5AC58FA6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588962"/>
            <a:ext cx="6953250" cy="30384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654660-50B5-8392-CC68-D878A4F8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4144962"/>
            <a:ext cx="657225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55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70D426-B45B-A16B-6B73-73A0F103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571500"/>
            <a:ext cx="7134225" cy="259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14D1DE-9ADF-B8E4-3E4F-9793FCC51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3429000"/>
            <a:ext cx="5153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33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214C14-86FE-2A98-23DF-6EAE1A99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228600"/>
            <a:ext cx="867727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00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2BBAF0-0768-7680-2EE1-7A251E07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433512"/>
            <a:ext cx="11401425" cy="39909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5A6290-AC21-C9B4-A8C8-239DB079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5759450"/>
            <a:ext cx="22193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7B584D-B1E8-2FBC-F3AF-5D626769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" y="381000"/>
            <a:ext cx="10039350" cy="2286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E38B1D-8EFC-D47A-5156-C3C9F298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3005137"/>
            <a:ext cx="4457700" cy="1685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5F5CCAD-E6F3-6F0C-F152-20AD09F31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5143500"/>
            <a:ext cx="48482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0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1F87EC-20D6-96B6-3E83-8A959306A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25" y="460375"/>
            <a:ext cx="9963150" cy="23050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F7BA0A-9F2E-9A06-3380-D50E57AE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2765425"/>
            <a:ext cx="7959725" cy="3897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AF3CFF-A3DA-1C02-54D8-83B0A468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125" y="5554662"/>
            <a:ext cx="14478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37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66D90B8-D9F3-E7B1-46D6-8A2F132A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3795712"/>
            <a:ext cx="5133975" cy="23907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D84B7B-0CB0-554E-56E1-9DC9AFF1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219075"/>
            <a:ext cx="82486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3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429BE7-9044-10F2-2CDB-23AFD2FDA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719387"/>
            <a:ext cx="77057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48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5783A81-5AB5-B045-DA40-67F88C8A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25" y="5083175"/>
            <a:ext cx="6638925" cy="14668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11E29E-4262-467D-4874-25E98740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25" y="414967"/>
            <a:ext cx="85248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7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A76F5A-F868-16DC-8F47-66A0ADCD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258762"/>
            <a:ext cx="9363075" cy="29622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89A156-76DB-E13E-99CC-5DB328AA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3429000"/>
            <a:ext cx="76866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91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2C98CC6-80DE-720E-3A09-11C37B1A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14" y="206405"/>
            <a:ext cx="9757644" cy="192393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95F86FA-CF97-000E-2260-B01F1B20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14" y="2517861"/>
            <a:ext cx="9757644" cy="1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12B8B7B-3895-34B5-DEB1-C8142F55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93" y="200475"/>
            <a:ext cx="6853807" cy="424776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3377DA-F360-F96E-D890-7C24B740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93" y="4477936"/>
            <a:ext cx="8238107" cy="217958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AB99F7-E4F0-77B2-DAC8-970D8C68E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725" y="1220788"/>
            <a:ext cx="3952875" cy="13622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F8E150-242E-4EDA-3E65-99179AF60117}"/>
              </a:ext>
            </a:extLst>
          </p:cNvPr>
          <p:cNvSpPr txBox="1"/>
          <p:nvPr/>
        </p:nvSpPr>
        <p:spPr>
          <a:xfrm>
            <a:off x="7832725" y="3383865"/>
            <a:ext cx="467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cookie</a:t>
            </a:r>
            <a:r>
              <a:rPr lang="zh-TW" altLang="en-US" dirty="0"/>
              <a:t>是基於域名的且保存在客戶端換客戶端就不會有</a:t>
            </a:r>
            <a:r>
              <a:rPr lang="en-US" altLang="zh-TW" dirty="0"/>
              <a:t>cookie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2701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DAD4C32-CB5C-0894-E61B-D50AC0E9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77850"/>
            <a:ext cx="10363200" cy="1333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C574C15-7E12-88C9-01C2-9A2A21B4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16125"/>
            <a:ext cx="9344025" cy="74295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FB85B6E-1988-0E42-03A9-DB28423BD102}"/>
              </a:ext>
            </a:extLst>
          </p:cNvPr>
          <p:cNvSpPr txBox="1"/>
          <p:nvPr/>
        </p:nvSpPr>
        <p:spPr>
          <a:xfrm>
            <a:off x="520700" y="409892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1.Session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是保存在伺服器上的數據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2.Session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需要依賴於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cookie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如果瀏覽器禁用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cookie,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則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session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不能實現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62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968E17-015B-F783-EF3C-83464253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371" y="325315"/>
            <a:ext cx="2714625" cy="3429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E6B0BDC-0AD0-7A2A-3658-F030B853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088" y="406277"/>
            <a:ext cx="70389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88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4E4FD1-2028-BC69-A24B-10E30ACC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671512"/>
            <a:ext cx="68484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4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04598F-3098-873C-FE09-78468B9A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173"/>
            <a:ext cx="12192000" cy="63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05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C89A77-1CDC-3399-027A-72B81CFCF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557212"/>
            <a:ext cx="120681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12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2CC4DB-11D3-89DD-4DFB-2936EC7D1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87" y="447675"/>
            <a:ext cx="69818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79D583-812C-4C3A-3386-9B0590E9F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206500"/>
            <a:ext cx="93821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17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C93CEA3-A040-4509-7389-E3F0E01E2B41}"/>
              </a:ext>
            </a:extLst>
          </p:cNvPr>
          <p:cNvSpPr txBox="1"/>
          <p:nvPr/>
        </p:nvSpPr>
        <p:spPr>
          <a:xfrm>
            <a:off x="457200" y="345056"/>
            <a:ext cx="8203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第一次請求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第一次請求可以攜帶一些訊息</a:t>
            </a:r>
            <a:r>
              <a:rPr lang="en-US" altLang="zh-TW" dirty="0"/>
              <a:t>(</a:t>
            </a:r>
            <a:r>
              <a:rPr lang="zh-TW" altLang="en-US" dirty="0"/>
              <a:t>帳號</a:t>
            </a:r>
            <a:r>
              <a:rPr lang="en-US" altLang="zh-TW" dirty="0"/>
              <a:t>/</a:t>
            </a:r>
            <a:r>
              <a:rPr lang="zh-TW" altLang="en-US" dirty="0"/>
              <a:t>密碼</a:t>
            </a:r>
            <a:r>
              <a:rPr lang="en-US" altLang="zh-TW" dirty="0"/>
              <a:t>)cookie</a:t>
            </a:r>
            <a:r>
              <a:rPr lang="zh-TW" altLang="en-US" dirty="0"/>
              <a:t>中沒有任何訊息</a:t>
            </a:r>
            <a:endParaRPr lang="en-US" altLang="zh-TW" dirty="0"/>
          </a:p>
          <a:p>
            <a:r>
              <a:rPr lang="en-US" altLang="zh-TW" dirty="0"/>
              <a:t>2.</a:t>
            </a:r>
            <a:r>
              <a:rPr lang="zh-TW" altLang="en-US" dirty="0"/>
              <a:t>當伺服器收到請求後會進行帳號密碼驗證，驗證沒有任何問題就會設置</a:t>
            </a:r>
            <a:r>
              <a:rPr lang="en-US" altLang="zh-TW" dirty="0"/>
              <a:t>session</a:t>
            </a:r>
            <a:r>
              <a:rPr lang="zh-TW" altLang="en-US" dirty="0"/>
              <a:t>訊息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在設置</a:t>
            </a:r>
            <a:r>
              <a:rPr lang="en-US" altLang="zh-TW" dirty="0"/>
              <a:t>session</a:t>
            </a:r>
            <a:r>
              <a:rPr lang="zh-TW" altLang="en-US" dirty="0"/>
              <a:t>訊息</a:t>
            </a:r>
            <a:r>
              <a:rPr lang="en-US" altLang="zh-TW" dirty="0"/>
              <a:t>(</a:t>
            </a:r>
            <a:r>
              <a:rPr lang="zh-TW" altLang="en-US" dirty="0"/>
              <a:t>保存在伺服器端</a:t>
            </a:r>
            <a:r>
              <a:rPr lang="en-US" altLang="zh-TW" dirty="0"/>
              <a:t>)</a:t>
            </a:r>
            <a:r>
              <a:rPr lang="zh-TW" altLang="en-US" dirty="0"/>
              <a:t>的同時，伺服器會在響應頭中設置一個</a:t>
            </a:r>
            <a:r>
              <a:rPr lang="en-US" altLang="zh-TW" dirty="0" err="1"/>
              <a:t>sessionid</a:t>
            </a:r>
            <a:r>
              <a:rPr lang="zh-TW" altLang="en-US" dirty="0"/>
              <a:t>的</a:t>
            </a:r>
            <a:r>
              <a:rPr lang="en-US" altLang="zh-TW" dirty="0"/>
              <a:t>cookie</a:t>
            </a:r>
            <a:r>
              <a:rPr lang="zh-TW" altLang="en-US" dirty="0"/>
              <a:t>訊息</a:t>
            </a:r>
            <a:endParaRPr lang="en-US" altLang="zh-TW" dirty="0"/>
          </a:p>
          <a:p>
            <a:r>
              <a:rPr lang="en-US" altLang="zh-TW" dirty="0"/>
              <a:t>4.</a:t>
            </a:r>
            <a:r>
              <a:rPr lang="zh-TW" altLang="en-US" dirty="0"/>
              <a:t>客戶端</a:t>
            </a:r>
            <a:r>
              <a:rPr lang="en-US" altLang="zh-TW" dirty="0"/>
              <a:t>(</a:t>
            </a:r>
            <a:r>
              <a:rPr lang="zh-TW" altLang="en-US" dirty="0"/>
              <a:t>瀏覽器</a:t>
            </a:r>
            <a:r>
              <a:rPr lang="en-US" altLang="zh-TW" dirty="0"/>
              <a:t>)</a:t>
            </a:r>
            <a:r>
              <a:rPr lang="zh-TW" altLang="en-US" dirty="0"/>
              <a:t>在接收到響應後會將</a:t>
            </a:r>
            <a:r>
              <a:rPr lang="en-US" altLang="zh-TW" dirty="0"/>
              <a:t>cookie</a:t>
            </a:r>
            <a:r>
              <a:rPr lang="zh-TW" altLang="en-US" dirty="0"/>
              <a:t>訊息保存起來</a:t>
            </a:r>
            <a:r>
              <a:rPr lang="en-US" altLang="zh-TW" dirty="0"/>
              <a:t>(</a:t>
            </a:r>
            <a:r>
              <a:rPr lang="zh-TW" altLang="en-US" dirty="0"/>
              <a:t>保存</a:t>
            </a:r>
            <a:r>
              <a:rPr lang="en-US" altLang="zh-TW" dirty="0" err="1"/>
              <a:t>sessionid</a:t>
            </a:r>
            <a:r>
              <a:rPr lang="zh-TW" altLang="en-US" dirty="0"/>
              <a:t>訊息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第二次以及之後的請求</a:t>
            </a:r>
            <a:r>
              <a:rPr lang="en-US" altLang="zh-TW" dirty="0"/>
              <a:t>:</a:t>
            </a:r>
          </a:p>
          <a:p>
            <a:pPr marL="342900" indent="-342900">
              <a:buAutoNum type="arabicPeriod"/>
            </a:pPr>
            <a:r>
              <a:rPr lang="zh-TW" altLang="en-US" dirty="0"/>
              <a:t>第二次以及之後的請求都會攜帶</a:t>
            </a:r>
            <a:r>
              <a:rPr lang="en-US" altLang="zh-TW" dirty="0" err="1"/>
              <a:t>sessionid</a:t>
            </a:r>
            <a:r>
              <a:rPr lang="zh-TW" altLang="en-US" dirty="0"/>
              <a:t>訊息</a:t>
            </a:r>
            <a:endParaRPr lang="en-US" altLang="zh-TW" dirty="0"/>
          </a:p>
          <a:p>
            <a:pPr marL="342900" indent="-342900">
              <a:buAutoNum type="arabicPeriod"/>
            </a:pPr>
            <a:r>
              <a:rPr lang="zh-TW" altLang="en-US" dirty="0"/>
              <a:t>伺服器接收到請求後會獲取到</a:t>
            </a:r>
            <a:r>
              <a:rPr lang="en-US" altLang="zh-TW" dirty="0" err="1"/>
              <a:t>sessionid</a:t>
            </a:r>
            <a:r>
              <a:rPr lang="zh-TW" altLang="en-US" dirty="0"/>
              <a:t>訊息，然後進行驗證，驗證成功則可獲取</a:t>
            </a:r>
            <a:r>
              <a:rPr lang="en-US" altLang="zh-TW" dirty="0"/>
              <a:t>session</a:t>
            </a:r>
            <a:r>
              <a:rPr lang="zh-TW" altLang="en-US" dirty="0"/>
              <a:t>訊息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42015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BB79AC-CDF8-0AD4-F796-B41F062FD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45569"/>
            <a:ext cx="9785350" cy="298343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1F7206A-2AA8-0451-6987-B96A7E853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3574474"/>
            <a:ext cx="2486025" cy="29807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9326C7-B7FD-B0C3-15D0-53EEA1F2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87" y="3817937"/>
            <a:ext cx="77438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56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C59654-8041-78F4-2707-2808424A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5" y="461064"/>
            <a:ext cx="76390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79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5D4AB2F-AC07-2E6D-83A4-A604AB035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371" y="220633"/>
            <a:ext cx="5432498" cy="24336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6D797A-F753-4094-A26D-BADA3BA4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1" y="2755661"/>
            <a:ext cx="5648729" cy="36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9C0D36-30BD-E33D-86FC-2CED4442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660638"/>
            <a:ext cx="10375900" cy="36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1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B975148-5B63-E037-033F-819A149D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17"/>
            <a:ext cx="12192000" cy="67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13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54E767A-4F1D-1A78-164A-FC7F18201EB5}"/>
              </a:ext>
            </a:extLst>
          </p:cNvPr>
          <p:cNvSpPr txBox="1"/>
          <p:nvPr/>
        </p:nvSpPr>
        <p:spPr>
          <a:xfrm>
            <a:off x="784105" y="685112"/>
            <a:ext cx="6094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http://127.0.0.1:8000/set_session/?username=redeye&amp;password=123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FF2B62-DB6A-ABEE-EAA8-8ADE68615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5" y="1825625"/>
            <a:ext cx="9144000" cy="8953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6065FD3-5C7A-DF75-D844-0266AFEA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105" y="3215157"/>
            <a:ext cx="10782300" cy="23241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188D2C-2D93-34EB-ED55-7C14AD171DA1}"/>
              </a:ext>
            </a:extLst>
          </p:cNvPr>
          <p:cNvSpPr txBox="1"/>
          <p:nvPr/>
        </p:nvSpPr>
        <p:spPr>
          <a:xfrm>
            <a:off x="901700" y="5842000"/>
            <a:ext cx="892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session</a:t>
            </a:r>
            <a:r>
              <a:rPr lang="zh-TW" altLang="en-US" dirty="0"/>
              <a:t>會保存到伺服器上，且進行加密</a:t>
            </a:r>
          </a:p>
        </p:txBody>
      </p:sp>
    </p:spTree>
    <p:extLst>
      <p:ext uri="{BB962C8B-B14F-4D97-AF65-F5344CB8AC3E}">
        <p14:creationId xmlns:p14="http://schemas.microsoft.com/office/powerpoint/2010/main" val="798687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052E64C-44AE-517F-D80A-4B0B0406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" y="0"/>
            <a:ext cx="1093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88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E9948B-7F9C-5B40-FBA8-84A7AB3E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5275"/>
            <a:ext cx="10363200" cy="36004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9597128-601E-0F8C-C705-DDB22C7B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4000500"/>
            <a:ext cx="10382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37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1FB8226-E961-8432-D6D0-9B0471EF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995362"/>
            <a:ext cx="112585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77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3D9D698-F4F1-BC15-18FA-1897BE1F6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78"/>
            <a:ext cx="12192000" cy="595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8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033FFE90-6F54-3B19-1EF1-FE3A86BC5352}"/>
              </a:ext>
            </a:extLst>
          </p:cNvPr>
          <p:cNvSpPr txBox="1"/>
          <p:nvPr/>
        </p:nvSpPr>
        <p:spPr>
          <a:xfrm>
            <a:off x="733425" y="3868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http://127.0.0.1:8000/get_session/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9B95DB-13C2-16EE-86F0-0A124FB2F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60" y="756166"/>
            <a:ext cx="7868315" cy="59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3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AED6A45-091B-3243-77CA-DEBA177B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48" y="0"/>
            <a:ext cx="1041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29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335B729E-B35A-4205-EE4C-2425EF2A46EF}"/>
              </a:ext>
            </a:extLst>
          </p:cNvPr>
          <p:cNvSpPr txBox="1"/>
          <p:nvPr/>
        </p:nvSpPr>
        <p:spPr>
          <a:xfrm>
            <a:off x="438151" y="703078"/>
            <a:ext cx="857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問題</a:t>
            </a:r>
            <a:r>
              <a:rPr lang="en-US" altLang="zh-TW" dirty="0"/>
              <a:t>1.</a:t>
            </a:r>
            <a:r>
              <a:rPr lang="zh-TW" altLang="en-US" dirty="0"/>
              <a:t>我換了瀏覽器還能獲取到</a:t>
            </a:r>
            <a:r>
              <a:rPr lang="en-US" altLang="zh-TW" dirty="0"/>
              <a:t>session</a:t>
            </a:r>
            <a:r>
              <a:rPr lang="zh-TW" altLang="en-US" dirty="0"/>
              <a:t>訊息嗎</a:t>
            </a:r>
            <a:r>
              <a:rPr lang="en-US" altLang="zh-TW" dirty="0"/>
              <a:t>?</a:t>
            </a:r>
            <a:r>
              <a:rPr lang="zh-TW" altLang="en-US" dirty="0"/>
              <a:t>不可以</a:t>
            </a:r>
            <a:r>
              <a:rPr lang="en-US" altLang="zh-TW" dirty="0"/>
              <a:t>(</a:t>
            </a:r>
            <a:r>
              <a:rPr lang="zh-TW" altLang="en-US" dirty="0"/>
              <a:t>可以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問題</a:t>
            </a:r>
            <a:r>
              <a:rPr lang="en-US" altLang="zh-TW" dirty="0"/>
              <a:t>2.</a:t>
            </a:r>
            <a:r>
              <a:rPr lang="zh-TW" altLang="en-US" dirty="0"/>
              <a:t>不換瀏覽器刪除</a:t>
            </a:r>
            <a:r>
              <a:rPr lang="en-US" altLang="zh-TW" dirty="0" err="1"/>
              <a:t>sessionid</a:t>
            </a:r>
            <a:r>
              <a:rPr lang="zh-TW" altLang="en-US" dirty="0"/>
              <a:t>則獲取不到</a:t>
            </a:r>
            <a:r>
              <a:rPr lang="en-US" altLang="zh-TW" dirty="0"/>
              <a:t>session</a:t>
            </a:r>
            <a:r>
              <a:rPr lang="zh-TW" altLang="en-US" dirty="0"/>
              <a:t>數據</a:t>
            </a:r>
            <a:endParaRPr lang="en-US" altLang="zh-TW" dirty="0"/>
          </a:p>
          <a:p>
            <a:r>
              <a:rPr lang="zh-TW" altLang="en-US" dirty="0"/>
              <a:t>問題</a:t>
            </a:r>
            <a:r>
              <a:rPr lang="en-US" altLang="zh-TW" dirty="0"/>
              <a:t>3.</a:t>
            </a:r>
            <a:r>
              <a:rPr lang="zh-TW" altLang="en-US" dirty="0"/>
              <a:t>再去執行</a:t>
            </a:r>
            <a:r>
              <a:rPr lang="en-US" altLang="zh-TW" dirty="0" err="1"/>
              <a:t>set_session</a:t>
            </a:r>
            <a:r>
              <a:rPr lang="zh-TW" altLang="en-US" dirty="0"/>
              <a:t>的時候會重新生成</a:t>
            </a:r>
            <a:r>
              <a:rPr lang="en-US" altLang="zh-TW" dirty="0"/>
              <a:t>session id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DD5D8C-0533-E8DE-D83F-66233AD4434A}"/>
              </a:ext>
            </a:extLst>
          </p:cNvPr>
          <p:cNvSpPr txBox="1"/>
          <p:nvPr/>
        </p:nvSpPr>
        <p:spPr>
          <a:xfrm>
            <a:off x="504825" y="5854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http://127.0.0.1:8000/get_session/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ED8A428-79CB-BA10-F327-F97A29537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63" y="1878444"/>
            <a:ext cx="3938588" cy="49795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D662164-9CD0-B71F-6616-DE1D4C24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1" y="2224088"/>
            <a:ext cx="6162674" cy="32183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4AC031E-CBD0-5465-FACC-9613D83C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88" y="0"/>
            <a:ext cx="4738689" cy="288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47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994DA2-0FE1-1ABF-D72B-8D555EACC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561975"/>
            <a:ext cx="5566229" cy="1560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C69DF6-DDD6-C009-2F98-4EDCAE83C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630875"/>
            <a:ext cx="5304971" cy="394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66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6E714322-460E-6828-1D46-1BC7B4BDF4BC}"/>
              </a:ext>
            </a:extLst>
          </p:cNvPr>
          <p:cNvSpPr txBox="1"/>
          <p:nvPr/>
        </p:nvSpPr>
        <p:spPr>
          <a:xfrm>
            <a:off x="348341" y="289679"/>
            <a:ext cx="111905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物件導向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類視圖是採用物件導向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定義類試圖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(1)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繼承自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view(from 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django.views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import View)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(2)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不同請求方式有不同的業務運算，類視圖的方法就是直接採用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的請求名字作為函數名，例如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get,post,put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zh-TW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(3)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類視圖方法的第二個參數必須是請求實例物件且必須有返回值，返回值必須是</a:t>
            </a:r>
            <a:r>
              <a:rPr lang="en-US" altLang="zh-TW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HttpResponse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及其子類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方法開發叫做物件過程向是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語言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支持物件導向及物件過程</a:t>
            </a:r>
            <a:endParaRPr lang="zh-TW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DA469B-285C-717D-10C7-6CD1D3A7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18" y="2805946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1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F6A246A-2AC9-A192-7ACA-4036FEC1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01" y="179986"/>
            <a:ext cx="2657475" cy="13049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4731B534-BCC5-385A-9531-E2BE6C6E0113}"/>
              </a:ext>
            </a:extLst>
          </p:cNvPr>
          <p:cNvSpPr txBox="1"/>
          <p:nvPr/>
        </p:nvSpPr>
        <p:spPr>
          <a:xfrm>
            <a:off x="750498" y="1656273"/>
            <a:ext cx="3277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template</a:t>
            </a:r>
            <a:r>
              <a:rPr lang="zh-TW" altLang="en-US" dirty="0"/>
              <a:t>通常只有模板</a:t>
            </a:r>
            <a:endParaRPr lang="en-US" altLang="zh-TW" dirty="0"/>
          </a:p>
          <a:p>
            <a:r>
              <a:rPr lang="en-US" altLang="zh-TW" dirty="0"/>
              <a:t>Static</a:t>
            </a:r>
            <a:r>
              <a:rPr lang="zh-TW" altLang="en-US" dirty="0"/>
              <a:t>是靜態文件包含</a:t>
            </a:r>
            <a:r>
              <a:rPr lang="en-US" altLang="zh-TW" dirty="0"/>
              <a:t>html 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en-US" altLang="zh-TW" dirty="0" err="1"/>
              <a:t>css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DA5C979-012C-17FE-9014-54BD1A4F2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07" y="316478"/>
            <a:ext cx="9382125" cy="1219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725CBA-9457-F3E4-7149-D1A0B5C04A61}"/>
              </a:ext>
            </a:extLst>
          </p:cNvPr>
          <p:cNvSpPr txBox="1"/>
          <p:nvPr/>
        </p:nvSpPr>
        <p:spPr>
          <a:xfrm>
            <a:off x="4185691" y="-180867"/>
            <a:ext cx="499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Static_url</a:t>
            </a:r>
            <a:r>
              <a:rPr lang="zh-TW" altLang="en-US" dirty="0"/>
              <a:t>是用來匹配靜態資源與資料夾名稱無關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17EED4-B1CB-3215-05C3-B0ECF99B14E0}"/>
              </a:ext>
            </a:extLst>
          </p:cNvPr>
          <p:cNvSpPr txBox="1"/>
          <p:nvPr/>
        </p:nvSpPr>
        <p:spPr>
          <a:xfrm>
            <a:off x="4252207" y="161010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配置靜態文件位置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1E0EBF0-8D6B-BB7E-05AF-B513EE6BD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01" y="2755344"/>
            <a:ext cx="12192000" cy="3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51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95E3F33-DB25-5255-8569-CB967D37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666630"/>
            <a:ext cx="9572625" cy="345211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96A279-9E28-D944-D74E-5ECBAC383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4189087"/>
            <a:ext cx="86677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4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3F35CFD-146D-444D-E78E-B7C41866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185"/>
            <a:ext cx="7962900" cy="438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616FA5E-2D12-EBB4-D22E-742C9ACD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932"/>
            <a:ext cx="12192000" cy="519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113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028605E-536C-2347-2BD7-F83B699D9DB9}"/>
              </a:ext>
            </a:extLst>
          </p:cNvPr>
          <p:cNvSpPr txBox="1"/>
          <p:nvPr/>
        </p:nvSpPr>
        <p:spPr>
          <a:xfrm>
            <a:off x="613410" y="231865"/>
            <a:ext cx="54102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Class </a:t>
            </a:r>
            <a:r>
              <a:rPr lang="en-US" altLang="zh-TW" dirty="0" err="1"/>
              <a:t>Persion</a:t>
            </a:r>
            <a:r>
              <a:rPr lang="en-US" altLang="zh-TW" dirty="0"/>
              <a:t>(object):</a:t>
            </a:r>
          </a:p>
          <a:p>
            <a:endParaRPr lang="en-US" altLang="zh-TW" dirty="0"/>
          </a:p>
          <a:p>
            <a:r>
              <a:rPr lang="en-US" altLang="zh-TW" dirty="0"/>
              <a:t>	#cls</a:t>
            </a:r>
            <a:r>
              <a:rPr lang="en-US" altLang="zh-TW" dirty="0">
                <a:sym typeface="Wingdings" panose="05000000000000000000" pitchFamily="2" charset="2"/>
              </a:rPr>
              <a:t>Persion</a:t>
            </a:r>
            <a:r>
              <a:rPr lang="zh-TW" altLang="en-US" dirty="0">
                <a:sym typeface="Wingdings" panose="05000000000000000000" pitchFamily="2" charset="2"/>
              </a:rPr>
              <a:t>類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	@classmethod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def say(</a:t>
            </a:r>
            <a:r>
              <a:rPr lang="en-US" altLang="zh-TW" dirty="0" err="1">
                <a:sym typeface="Wingdings" panose="05000000000000000000" pitchFamily="2" charset="2"/>
              </a:rPr>
              <a:t>cls</a:t>
            </a:r>
            <a:r>
              <a:rPr lang="en-US" altLang="zh-TW" dirty="0">
                <a:sym typeface="Wingdings" panose="05000000000000000000" pitchFamily="2" charset="2"/>
              </a:rPr>
              <a:t>):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	pass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#self</a:t>
            </a:r>
            <a:r>
              <a:rPr lang="zh-TW" altLang="en-US" dirty="0">
                <a:sym typeface="Wingdings" panose="05000000000000000000" pitchFamily="2" charset="2"/>
              </a:rPr>
              <a:t>實例物件</a:t>
            </a:r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	def eat(self)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	pass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@staticmethod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def run()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		pass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 err="1">
                <a:sym typeface="Wingdings" panose="05000000000000000000" pitchFamily="2" charset="2"/>
              </a:rPr>
              <a:t>Persion.say</a:t>
            </a:r>
            <a:r>
              <a:rPr lang="en-US" altLang="zh-TW" dirty="0">
                <a:sym typeface="Wingdings" panose="05000000000000000000" pitchFamily="2" charset="2"/>
              </a:rPr>
              <a:t>()</a:t>
            </a:r>
          </a:p>
          <a:p>
            <a:r>
              <a:rPr lang="en-US" altLang="zh-TW" dirty="0">
                <a:sym typeface="Wingdings" panose="05000000000000000000" pitchFamily="2" charset="2"/>
              </a:rPr>
              <a:t>p=</a:t>
            </a:r>
            <a:r>
              <a:rPr lang="en-US" altLang="zh-TW" dirty="0" err="1">
                <a:sym typeface="Wingdings" panose="05000000000000000000" pitchFamily="2" charset="2"/>
              </a:rPr>
              <a:t>Persion</a:t>
            </a:r>
            <a:r>
              <a:rPr lang="en-US" altLang="zh-TW" dirty="0">
                <a:sym typeface="Wingdings" panose="05000000000000000000" pitchFamily="2" charset="2"/>
              </a:rPr>
              <a:t>()</a:t>
            </a:r>
          </a:p>
          <a:p>
            <a:r>
              <a:rPr lang="en-US" altLang="zh-TW" dirty="0" err="1">
                <a:sym typeface="Wingdings" panose="05000000000000000000" pitchFamily="2" charset="2"/>
              </a:rPr>
              <a:t>p.eat</a:t>
            </a:r>
            <a:r>
              <a:rPr lang="en-US" altLang="zh-TW" dirty="0">
                <a:sym typeface="Wingdings" panose="05000000000000000000" pitchFamily="2" charset="2"/>
              </a:rPr>
              <a:t>()</a:t>
            </a:r>
          </a:p>
          <a:p>
            <a:r>
              <a:rPr lang="en-US" altLang="zh-TW" b="0" i="0" dirty="0">
                <a:effectLst/>
                <a:latin typeface="Söhne Mono"/>
              </a:rPr>
              <a:t># </a:t>
            </a:r>
            <a:r>
              <a:rPr lang="zh-TW" altLang="en-US" b="0" i="0" dirty="0">
                <a:effectLst/>
                <a:latin typeface="Söhne Mono"/>
              </a:rPr>
              <a:t>呼叫類別方法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Söhne Mono"/>
              </a:rPr>
              <a:t>p = Person() </a:t>
            </a:r>
          </a:p>
          <a:p>
            <a:r>
              <a:rPr lang="en-US" altLang="zh-TW" b="0" i="0" dirty="0">
                <a:effectLst/>
                <a:latin typeface="Söhne Mono"/>
              </a:rPr>
              <a:t># </a:t>
            </a:r>
            <a:r>
              <a:rPr lang="zh-TW" altLang="en-US" b="0" i="0" dirty="0">
                <a:effectLst/>
                <a:latin typeface="Söhne Mono"/>
              </a:rPr>
              <a:t>創建一個</a:t>
            </a:r>
            <a:r>
              <a:rPr lang="en-US" altLang="zh-TW" b="0" i="0" dirty="0">
                <a:effectLst/>
                <a:latin typeface="Söhne Mono"/>
              </a:rPr>
              <a:t>Person</a:t>
            </a:r>
            <a:r>
              <a:rPr lang="zh-TW" altLang="en-US" b="0" i="0" dirty="0">
                <a:effectLst/>
                <a:latin typeface="Söhne Mono"/>
              </a:rPr>
              <a:t>的實例物件</a:t>
            </a:r>
            <a:endParaRPr lang="en-US" altLang="zh-TW" b="0" i="0" dirty="0">
              <a:solidFill>
                <a:srgbClr val="FFFFFF"/>
              </a:solidFill>
              <a:effectLst/>
              <a:latin typeface="Söhne Mono"/>
            </a:endParaRPr>
          </a:p>
          <a:p>
            <a:r>
              <a:rPr lang="en-US" altLang="zh-TW" b="0" i="0" dirty="0">
                <a:effectLst/>
                <a:latin typeface="Söhne Mono"/>
              </a:rPr>
              <a:t># </a:t>
            </a:r>
            <a:r>
              <a:rPr lang="zh-TW" altLang="en-US" b="0" i="0" dirty="0">
                <a:effectLst/>
                <a:latin typeface="Söhne Mono"/>
              </a:rPr>
              <a:t>呼叫實例方法</a:t>
            </a:r>
            <a:r>
              <a:rPr lang="zh-TW" altLang="en-US" dirty="0">
                <a:sym typeface="Wingdings" panose="05000000000000000000" pitchFamily="2" charset="2"/>
              </a:rPr>
              <a:t>此時的</a:t>
            </a:r>
            <a:r>
              <a:rPr lang="en-US" altLang="zh-TW" dirty="0">
                <a:sym typeface="Wingdings" panose="05000000000000000000" pitchFamily="2" charset="2"/>
              </a:rPr>
              <a:t>self</a:t>
            </a:r>
            <a:r>
              <a:rPr lang="zh-TW" altLang="en-US" dirty="0">
                <a:sym typeface="Wingdings" panose="05000000000000000000" pitchFamily="2" charset="2"/>
              </a:rPr>
              <a:t>是</a:t>
            </a:r>
            <a:r>
              <a:rPr lang="en-US" altLang="zh-TW" dirty="0">
                <a:sym typeface="Wingdings" panose="05000000000000000000" pitchFamily="2" charset="2"/>
              </a:rPr>
              <a:t>p</a:t>
            </a:r>
            <a:r>
              <a:rPr lang="zh-TW" altLang="en-US" dirty="0">
                <a:sym typeface="Wingdings" panose="05000000000000000000" pitchFamily="2" charset="2"/>
              </a:rPr>
              <a:t>的實例物件</a:t>
            </a:r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>
                <a:sym typeface="Wingdings" panose="05000000000000000000" pitchFamily="2" charset="2"/>
              </a:rPr>
              <a:t>此時的</a:t>
            </a:r>
            <a:r>
              <a:rPr lang="en-US" altLang="zh-TW" dirty="0">
                <a:sym typeface="Wingdings" panose="05000000000000000000" pitchFamily="2" charset="2"/>
              </a:rPr>
              <a:t>self</a:t>
            </a:r>
            <a:r>
              <a:rPr lang="zh-TW" altLang="en-US" dirty="0">
                <a:sym typeface="Wingdings" panose="05000000000000000000" pitchFamily="2" charset="2"/>
              </a:rPr>
              <a:t>是</a:t>
            </a:r>
            <a:r>
              <a:rPr lang="en-US" altLang="zh-TW" dirty="0">
                <a:sym typeface="Wingdings" panose="05000000000000000000" pitchFamily="2" charset="2"/>
              </a:rPr>
              <a:t>p</a:t>
            </a:r>
            <a:r>
              <a:rPr lang="zh-TW" altLang="en-US" dirty="0">
                <a:sym typeface="Wingdings" panose="05000000000000000000" pitchFamily="2" charset="2"/>
              </a:rPr>
              <a:t>的實例物件</a:t>
            </a:r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0E2BA3-8CE0-11F5-84FF-2AA0CAFBB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423" y="3602019"/>
            <a:ext cx="6384577" cy="115416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使用了裝飾器（decorator）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@classmethod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，表示這是一個類別方法，而不是實例方法。類別方法的第一個參數是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cls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，代表這個類別本身，通常用來操作類別層面的資料。</a:t>
            </a:r>
            <a:endParaRPr lang="en-US" altLang="zh-TW" sz="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D55340-10F6-97F0-67F5-F79DB44C3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7424" y="4626045"/>
            <a:ext cx="6298852" cy="830997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定義了一個普通的實例方法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eat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，它的第一個參數是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self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，代表這個方法所屬的實例物件。實例方法是用來操作實例層面的資料，可以存取物件內部的屬性，以及在方法內進行相關操作。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B3BE446-D452-DE72-4C65-BA12B7DED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787340"/>
            <a:ext cx="5924550" cy="87716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self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是一個在實例方法中使用的特殊參數，代表實例物件本身，讓方法能夠操作該實例物件的屬性和方法。而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cls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則是在類別方法中使用的特殊參數，代表類別本身，讓方法能夠操作類別層面的資料。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97A3B27-397B-C3F2-14C9-830BAA429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147986"/>
            <a:ext cx="6515101" cy="1107996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staticmethod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是 Python 中的一個裝飾器（decorator），用於定義靜態方法。靜態方法不需要類別或實例的引用，因此它們與類別和實例無關，並且不需要使用 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self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或 </a:t>
            </a:r>
            <a:r>
              <a:rPr kumimoji="0" lang="zh-TW" altLang="zh-TW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Söhne Mono"/>
              </a:rPr>
              <a:t>cls</a:t>
            </a:r>
            <a:r>
              <a:rPr kumimoji="0" lang="zh-TW" altLang="zh-TW" sz="1500" b="0" i="0" u="none" strike="noStrike" cap="none" normalizeH="0" baseline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作為第一個參數。靜態方法在類別內部定義，但與類別的屬性和實例無關，它們更像是放在類別名稱空間中的普通函數。</a:t>
            </a:r>
            <a:r>
              <a:rPr kumimoji="0" lang="zh-TW" altLang="zh-TW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9982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2BC1EA-F52C-933D-A777-8DAD47A08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04787"/>
            <a:ext cx="5305425" cy="31466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79663A-0953-A807-1DC3-CD5F999D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3429000"/>
            <a:ext cx="8658225" cy="3533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860FF7E-BAFA-2AD4-73DC-14BE183D7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2" y="1430429"/>
            <a:ext cx="44291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82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3E7589F-5005-BFDD-C984-258997EC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371475"/>
            <a:ext cx="8315325" cy="30575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71B06F2-A7F1-8BC8-C286-2C8FA4A8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3848100"/>
            <a:ext cx="42195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3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7BA142-E747-4AD8-16BD-14ABB0DE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71450"/>
            <a:ext cx="7986713" cy="42748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6499F3-F080-8BF2-B2AE-96452F69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4633912"/>
            <a:ext cx="90106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20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1E08B2-50B7-3FC7-80D2-D1F2C36EE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704850"/>
            <a:ext cx="11134725" cy="54483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50C0688-0D02-2F19-B631-1E95254E0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971550"/>
            <a:ext cx="29622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07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EE04E17-7549-51AC-30D0-B1824491C577}"/>
              </a:ext>
            </a:extLst>
          </p:cNvPr>
          <p:cNvSpPr txBox="1"/>
          <p:nvPr/>
        </p:nvSpPr>
        <p:spPr>
          <a:xfrm>
            <a:off x="1304925" y="876300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個人頁面必須登入才能顯示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B1531E-832D-2F0A-BE1A-615AB4E1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404045"/>
            <a:ext cx="9696904" cy="31979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F546FAA-A5A6-EFA7-8511-B14BE6705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363342"/>
            <a:ext cx="80295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574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CD1F4DF-076C-2373-0DE0-ABC847216742}"/>
              </a:ext>
            </a:extLst>
          </p:cNvPr>
          <p:cNvSpPr txBox="1"/>
          <p:nvPr/>
        </p:nvSpPr>
        <p:spPr>
          <a:xfrm>
            <a:off x="928914" y="664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http://127.0.0.1:8000/</a:t>
            </a:r>
            <a:r>
              <a:rPr lang="en-US" altLang="zh-TW" dirty="0"/>
              <a:t>center/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6C8B44-7D86-5383-FFA3-3CD62E90F29D}"/>
              </a:ext>
            </a:extLst>
          </p:cNvPr>
          <p:cNvSpPr txBox="1"/>
          <p:nvPr/>
        </p:nvSpPr>
        <p:spPr>
          <a:xfrm>
            <a:off x="928914" y="13465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http://127.0.0.1:8000/accounts/login/?next=/center/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AD7141D-807E-D25D-08A1-F9444857206D}"/>
              </a:ext>
            </a:extLst>
          </p:cNvPr>
          <p:cNvSpPr txBox="1"/>
          <p:nvPr/>
        </p:nvSpPr>
        <p:spPr>
          <a:xfrm>
            <a:off x="4354285" y="690655"/>
            <a:ext cx="455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沒有權限系統會自動跳轉到登入頁面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ACF0476-03F1-76A4-9F2A-8CBECF8C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64" y="1724025"/>
            <a:ext cx="6115050" cy="17049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F95BF70-1857-83A0-D417-55736A02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14" y="3549881"/>
            <a:ext cx="9085943" cy="29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5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AC0FB11-DF24-CED8-7DC0-AAD5D450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292"/>
            <a:ext cx="12192000" cy="183444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B14373F-C25B-A53A-E8B0-0E9EB755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8" y="2328736"/>
            <a:ext cx="8353425" cy="3038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5739406-9641-4BCC-664C-D8AF2E184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58" y="5209947"/>
            <a:ext cx="44672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DC704A5-CCCE-DE92-CD9B-D782C7C0F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892980"/>
            <a:ext cx="7915275" cy="374332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5447F6D-068C-42C7-3F86-80B64E00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8" y="5422095"/>
            <a:ext cx="113061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57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7F1B03-CC30-2F75-FC9F-9F16F0D39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089" y="157607"/>
            <a:ext cx="10324611" cy="2277547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</a:b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MRO（Method Resolution Order）是在多重繼承中用於確定方法解析順序的機制。當一個類別繼承自多個父類別時，Python 使用 MRO 確定方法的查找順序，以確保方法的調用順序是合理且無衝突的。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在 Python 中，你可以通過查詢類別的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__mro__</a:t>
            </a: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屬性來查看 MRO 的順序。MRO 的順序是根據 C3 線性化算法計算得出的。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以下是 C3 線性化算法的基本原則：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從左至右繼承父類別的順序，保持原有的繼承順序。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確保子類別優先於父類別的方法，即使在多個父類別中有相同的方法名稱，也要確保子類別的方法優先。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TW" altLang="zh-TW" sz="15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不重複查找相同的父類別，確保每個父類別只查找一次。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  <a:ea typeface="inherit"/>
              </a:rPr>
              <a:t>t()) # 輸出：Hello from B 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AF1A3D-3C20-656A-969A-327DE172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09" y="2435154"/>
            <a:ext cx="4267200" cy="4381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CFA42E-E1C7-6937-EFD5-6600C8F02CDE}"/>
              </a:ext>
            </a:extLst>
          </p:cNvPr>
          <p:cNvSpPr txBox="1"/>
          <p:nvPr/>
        </p:nvSpPr>
        <p:spPr>
          <a:xfrm>
            <a:off x="7867291" y="3321170"/>
            <a:ext cx="4157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實線表示繼承關係</a:t>
            </a:r>
            <a:endParaRPr lang="en-US" altLang="zh-TW" dirty="0"/>
          </a:p>
          <a:p>
            <a:r>
              <a:rPr lang="zh-TW" altLang="en-US" dirty="0"/>
              <a:t>虛線表示</a:t>
            </a:r>
            <a:r>
              <a:rPr lang="en-US" altLang="zh-TW" dirty="0" err="1"/>
              <a:t>mro</a:t>
            </a:r>
            <a:r>
              <a:rPr lang="zh-TW" altLang="en-US" dirty="0"/>
              <a:t>順序</a:t>
            </a:r>
            <a:endParaRPr lang="en-US" altLang="zh-TW" dirty="0"/>
          </a:p>
          <a:p>
            <a:r>
              <a:rPr lang="en-US" altLang="zh-TW" dirty="0"/>
              <a:t>A</a:t>
            </a:r>
            <a:r>
              <a:rPr lang="zh-TW" altLang="en-US" dirty="0"/>
              <a:t>類繼承至</a:t>
            </a:r>
            <a:r>
              <a:rPr lang="en-US" altLang="zh-TW" dirty="0"/>
              <a:t>B</a:t>
            </a:r>
            <a:r>
              <a:rPr lang="zh-TW" altLang="en-US" dirty="0"/>
              <a:t>和</a:t>
            </a:r>
            <a:r>
              <a:rPr lang="en-US" altLang="zh-TW" dirty="0"/>
              <a:t>C</a:t>
            </a:r>
          </a:p>
          <a:p>
            <a:r>
              <a:rPr lang="zh-TW" altLang="en-US" dirty="0"/>
              <a:t>當調用</a:t>
            </a:r>
            <a:r>
              <a:rPr lang="en-US" altLang="zh-TW" dirty="0"/>
              <a:t>super</a:t>
            </a:r>
            <a:r>
              <a:rPr lang="zh-TW" altLang="en-US" dirty="0"/>
              <a:t>的時候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508479-BCB4-E981-2F3F-7838F1F11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7" y="2749277"/>
            <a:ext cx="4267200" cy="57189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2ABC05F-96EA-0744-C6EE-E3CF2125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0" y="3635293"/>
            <a:ext cx="3761387" cy="134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8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6CD732B-7852-0C24-622A-FB78ED125DC6}"/>
              </a:ext>
            </a:extLst>
          </p:cNvPr>
          <p:cNvSpPr txBox="1"/>
          <p:nvPr/>
        </p:nvSpPr>
        <p:spPr>
          <a:xfrm>
            <a:off x="296009" y="322027"/>
            <a:ext cx="1113106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以下是一個簡單的例子來演示 MRO 的順序：</a:t>
            </a:r>
            <a:endParaRPr lang="en-US" altLang="zh-TW" dirty="0"/>
          </a:p>
          <a:p>
            <a:r>
              <a:rPr lang="zh-TW" altLang="en-US" dirty="0"/>
              <a:t>class A:</a:t>
            </a:r>
          </a:p>
          <a:p>
            <a:r>
              <a:rPr lang="zh-TW" altLang="en-US" dirty="0"/>
              <a:t>    def greet(self):</a:t>
            </a:r>
          </a:p>
          <a:p>
            <a:r>
              <a:rPr lang="zh-TW" altLang="en-US" dirty="0"/>
              <a:t>        return "Hello from A"</a:t>
            </a:r>
          </a:p>
          <a:p>
            <a:endParaRPr lang="zh-TW" altLang="en-US" dirty="0"/>
          </a:p>
          <a:p>
            <a:r>
              <a:rPr lang="zh-TW" altLang="en-US" dirty="0"/>
              <a:t>class B(A):</a:t>
            </a:r>
          </a:p>
          <a:p>
            <a:r>
              <a:rPr lang="zh-TW" altLang="en-US" dirty="0"/>
              <a:t>    def greet(self):</a:t>
            </a:r>
          </a:p>
          <a:p>
            <a:r>
              <a:rPr lang="zh-TW" altLang="en-US" dirty="0"/>
              <a:t>        return "Hello from B"</a:t>
            </a:r>
          </a:p>
          <a:p>
            <a:endParaRPr lang="zh-TW" altLang="en-US" dirty="0"/>
          </a:p>
          <a:p>
            <a:r>
              <a:rPr lang="zh-TW" altLang="en-US" dirty="0"/>
              <a:t>class C(A):</a:t>
            </a:r>
          </a:p>
          <a:p>
            <a:r>
              <a:rPr lang="zh-TW" altLang="en-US" dirty="0"/>
              <a:t>    def greet(self):</a:t>
            </a:r>
          </a:p>
          <a:p>
            <a:r>
              <a:rPr lang="zh-TW" altLang="en-US" dirty="0"/>
              <a:t>        return "Hello from C"</a:t>
            </a:r>
          </a:p>
          <a:p>
            <a:endParaRPr lang="zh-TW" altLang="en-US" dirty="0"/>
          </a:p>
          <a:p>
            <a:r>
              <a:rPr lang="zh-TW" altLang="en-US" dirty="0"/>
              <a:t>class D(B, C):</a:t>
            </a:r>
          </a:p>
          <a:p>
            <a:r>
              <a:rPr lang="zh-TW" altLang="en-US" dirty="0"/>
              <a:t>    pass</a:t>
            </a:r>
          </a:p>
          <a:p>
            <a:endParaRPr lang="zh-TW" altLang="en-US" dirty="0"/>
          </a:p>
          <a:p>
            <a:r>
              <a:rPr lang="zh-TW" altLang="en-US" dirty="0"/>
              <a:t>d = D()</a:t>
            </a:r>
          </a:p>
          <a:p>
            <a:r>
              <a:rPr lang="zh-TW" altLang="en-US" dirty="0"/>
              <a:t>print(d.greet())  # 輸出：Hello from B</a:t>
            </a:r>
            <a:endParaRPr lang="en-US" altLang="zh-TW" dirty="0"/>
          </a:p>
          <a:p>
            <a:endParaRPr lang="en-US" altLang="zh-TW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在這個例子中，我們定義了四個類別 A、B、C 和 D，其中 D 繼承自 B 和 C。根據 MRO 的計算順序，查找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 Unicode MS"/>
                <a:ea typeface="Söhne Mono"/>
              </a:rPr>
              <a:t>greet</a:t>
            </a: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ea typeface="Söhne"/>
              </a:rPr>
              <a:t> 方法時，首先從左至右查找，優先從 B 中找到這個方法，因此最終輸出 "Hello from B"。</a:t>
            </a:r>
            <a:endParaRPr kumimoji="0" lang="zh-TW" altLang="zh-TW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Arial" panose="020B0604020202020204" pitchFamily="34" charset="0"/>
                <a:ea typeface="Söhne"/>
              </a:rPr>
              <a:t>MRO 的順序可以用於確定方法的查找順序，以及處理多重繼承時可能出現的方法衝突問題。在使用多重繼承時，了解 MRO 的計算方式是很重要的，以確保方法的查找順序符合預期。</a:t>
            </a:r>
            <a:endParaRPr kumimoji="0" lang="zh-TW" altLang="zh-TW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7213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0785B8A-239D-114E-A684-75D91BBD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761093"/>
            <a:ext cx="8134350" cy="342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6E683DF-9A10-FE33-6B3E-77CC2AE0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" y="1585030"/>
            <a:ext cx="11219543" cy="12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38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DD5C5FF-FA29-B00D-1CF0-FC02BEE3BAC1}"/>
              </a:ext>
            </a:extLst>
          </p:cNvPr>
          <p:cNvSpPr txBox="1"/>
          <p:nvPr/>
        </p:nvSpPr>
        <p:spPr>
          <a:xfrm>
            <a:off x="1045028" y="566057"/>
            <a:ext cx="1060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MIDDLEWARE</a:t>
            </a:r>
          </a:p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</a:rPr>
              <a:t>Django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中的中間件是一個輕量級底層的插件系統，可以介入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</a:rPr>
              <a:t>Django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的請求和響應處理過程，修改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</a:rPr>
              <a:t>Django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的輸入或輸出。中間件文件定義在哪裡都可以</a:t>
            </a:r>
            <a:endParaRPr lang="en-US" altLang="zh-TW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</a:rPr>
              <a:t>1.</a:t>
            </a:r>
            <a:r>
              <a:rPr lang="zh-TW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中間件在每次請求響應都會調用</a:t>
            </a:r>
            <a:endParaRPr lang="en-US" altLang="zh-TW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59CAA7-060C-6592-C368-5A3261D97B7D}"/>
              </a:ext>
            </a:extLst>
          </p:cNvPr>
          <p:cNvSpPr txBox="1"/>
          <p:nvPr/>
        </p:nvSpPr>
        <p:spPr>
          <a:xfrm>
            <a:off x="1045028" y="1803177"/>
            <a:ext cx="693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https://docs.djangoproject.com/en/4.2/topics/http/middleware/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1DFE3-869A-5B8A-D709-3195E3EF5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172509"/>
            <a:ext cx="76962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169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660CBC-6699-170A-1B2B-E3EC4C6A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1" y="142529"/>
            <a:ext cx="8878918" cy="32864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202A6B-3B3D-1A18-FC2A-AFCC94EF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02" y="3380204"/>
            <a:ext cx="8878918" cy="341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9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6FF713B-6E34-7B4B-68F7-2DEA5C3C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256"/>
            <a:ext cx="12192000" cy="40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86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E93A48B-2EA5-4AE4-0576-98339A01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05" y="0"/>
            <a:ext cx="6114945" cy="40467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FBD24F-2607-8B6D-0792-76B1200D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971550"/>
            <a:ext cx="4581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4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47CDCE-CA3A-1BF4-B5BB-34404AFE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452437"/>
            <a:ext cx="934402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5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A25CFF-3DBD-1A15-5520-86E5AEB5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719137"/>
            <a:ext cx="94964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72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89BA5DD-E8ED-AE21-DB37-CBEB32926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648200"/>
            <a:ext cx="6838950" cy="11239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A23195C-49C7-FE2B-BFB7-771F8B85C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000125"/>
            <a:ext cx="63912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6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3E0F8AB-452E-9545-6E60-D1A363CED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429797"/>
            <a:ext cx="8810625" cy="29992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4B34FB2-0E5F-2791-C728-07556975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3546475"/>
            <a:ext cx="7673975" cy="30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244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FBF7C6F-EFE1-A465-7C56-9E3E6EA8D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004887"/>
            <a:ext cx="11725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463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8B16BAB-7FC7-19B5-54EB-BF897E16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619500"/>
            <a:ext cx="11220450" cy="385762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3718354-AAF0-5BFD-3517-5934585A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0"/>
            <a:ext cx="112299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1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E9957-EB7C-A14C-88C7-DAD5D10E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485775"/>
            <a:ext cx="3952875" cy="24003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26C5F77-B08F-5AEC-FDA4-8D4D804D088D}"/>
              </a:ext>
            </a:extLst>
          </p:cNvPr>
          <p:cNvSpPr txBox="1"/>
          <p:nvPr/>
        </p:nvSpPr>
        <p:spPr>
          <a:xfrm>
            <a:off x="5276850" y="4857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http://127.0.0.1:8000/home/?username=abcd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2E147D6-F450-CC30-F666-BFCB770FB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2886075"/>
            <a:ext cx="12192000" cy="403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27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D1BFC4-8E0C-2365-8B41-65166EEDE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304800"/>
            <a:ext cx="4276725" cy="37719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2D4D86-2D4D-7D45-EC76-5F6D4EF1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87" y="500062"/>
            <a:ext cx="6641409" cy="46529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567C2F8-E22F-A10F-60CF-3E1BB73BC773}"/>
              </a:ext>
            </a:extLst>
          </p:cNvPr>
          <p:cNvSpPr txBox="1"/>
          <p:nvPr/>
        </p:nvSpPr>
        <p:spPr>
          <a:xfrm>
            <a:off x="333375" y="5292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https://docs.djangoproject.com/en/4.2/topics/templates/</a:t>
            </a:r>
          </a:p>
        </p:txBody>
      </p:sp>
    </p:spTree>
    <p:extLst>
      <p:ext uri="{BB962C8B-B14F-4D97-AF65-F5344CB8AC3E}">
        <p14:creationId xmlns:p14="http://schemas.microsoft.com/office/powerpoint/2010/main" val="10402312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9C8048-9845-9EA9-E5FE-9926C5C19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44" y="133350"/>
            <a:ext cx="5417111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40EA8BC-A6EF-E8BA-E3AA-54041DCB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62" y="1271587"/>
            <a:ext cx="43529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03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3DBE26-7EF0-8607-535A-DD82F403B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" y="114300"/>
            <a:ext cx="6086475" cy="24193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2687C7-74F0-E801-AC76-57F5A707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1866901"/>
            <a:ext cx="7915275" cy="459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527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C20B073-CCA5-99AE-8B10-82B48DB4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342900"/>
            <a:ext cx="6848475" cy="20764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F6A3963-DCB5-23C7-B2F4-77813BF6C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2181226"/>
            <a:ext cx="48958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038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189815B-BC43-0ADB-9FC3-F5D21AA6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419100"/>
            <a:ext cx="6115050" cy="16192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5F410B2-30F0-04CC-925F-CA88B821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376487"/>
            <a:ext cx="3390900" cy="21050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3C50A3E-D69D-755F-43B9-3E0FDE41E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12" y="1676400"/>
            <a:ext cx="5267325" cy="4610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30F14E-4D7C-CE6F-DCD4-9B0711252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4776786"/>
            <a:ext cx="4686300" cy="90844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30C3E85-322D-6D91-7370-0CF0098FC88B}"/>
              </a:ext>
            </a:extLst>
          </p:cNvPr>
          <p:cNvSpPr txBox="1"/>
          <p:nvPr/>
        </p:nvSpPr>
        <p:spPr>
          <a:xfrm>
            <a:off x="971550" y="5915025"/>
            <a:ext cx="46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頁面不會輸出註釋</a:t>
            </a:r>
          </a:p>
        </p:txBody>
      </p:sp>
    </p:spTree>
    <p:extLst>
      <p:ext uri="{BB962C8B-B14F-4D97-AF65-F5344CB8AC3E}">
        <p14:creationId xmlns:p14="http://schemas.microsoft.com/office/powerpoint/2010/main" val="10063042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8F0B8E8-228C-2E4D-04F5-63BE3769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38125"/>
            <a:ext cx="6610350" cy="29908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5B7873-DE8B-CB54-6F7B-C96AF872B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362075"/>
            <a:ext cx="43624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37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E4E94B9-E9EF-9C1F-9BB5-C10834D1938D}"/>
              </a:ext>
            </a:extLst>
          </p:cNvPr>
          <p:cNvSpPr txBox="1"/>
          <p:nvPr/>
        </p:nvSpPr>
        <p:spPr>
          <a:xfrm>
            <a:off x="438149" y="689044"/>
            <a:ext cx="76676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過濾器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過濾器本質上是一個函數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語法如下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|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來應用過濾器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如果過濾器需要參數，則使用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傳遞參數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變量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|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過濾器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參數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舉例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safe: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禁用轉譯，告訴模板這個變量是安全的可以執行。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length: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長度，返回字串包含字符的個數，或列表、元祖、字典的個數。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default: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默認值，如果變量不存在則返回默認值。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date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，日期用於對日期類型進行字串格式化常用的如下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表示年，格式為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位，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y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表示兩位年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表示月，格式為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01,02,12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表示日，格式為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01,02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表示日，格式為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1,2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表示時，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24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小時制，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小時制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表示分，為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0-59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表示秒，為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0-59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表示方式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indent="355600"/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value|date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:”Y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年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月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H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時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i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秒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”</a:t>
            </a:r>
            <a:endParaRPr lang="zh-TW" altLang="zh-TW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37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5501</TotalTime>
  <Words>4491</Words>
  <Application>Microsoft Office PowerPoint</Application>
  <PresentationFormat>寬螢幕</PresentationFormat>
  <Paragraphs>220</Paragraphs>
  <Slides>223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223</vt:i4>
      </vt:variant>
    </vt:vector>
  </HeadingPairs>
  <TitlesOfParts>
    <vt:vector size="239" baseType="lpstr">
      <vt:lpstr>Arial Unicode MS</vt:lpstr>
      <vt:lpstr>PingFang SC</vt:lpstr>
      <vt:lpstr>sfmono-regular</vt:lpstr>
      <vt:lpstr>Söhne Mono</vt:lpstr>
      <vt:lpstr>細明體</vt:lpstr>
      <vt:lpstr>Arial</vt:lpstr>
      <vt:lpstr>Calibri</vt:lpstr>
      <vt:lpstr>Calibri Light</vt:lpstr>
      <vt:lpstr>Consolas</vt:lpstr>
      <vt:lpstr>Courier New</vt:lpstr>
      <vt:lpstr>Open Sans</vt:lpstr>
      <vt:lpstr>Segoe UI</vt:lpstr>
      <vt:lpstr>Segoe UI Emoji</vt:lpstr>
      <vt:lpstr>Symbol</vt:lpstr>
      <vt:lpstr>Ubuntu Mono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青坡</dc:creator>
  <cp:lastModifiedBy>青坡 劉</cp:lastModifiedBy>
  <cp:revision>103</cp:revision>
  <dcterms:created xsi:type="dcterms:W3CDTF">2023-07-16T07:36:14Z</dcterms:created>
  <dcterms:modified xsi:type="dcterms:W3CDTF">2023-08-15T15:31:09Z</dcterms:modified>
</cp:coreProperties>
</file>